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47"/>
  </p:notesMasterIdLst>
  <p:sldIdLst>
    <p:sldId id="256" r:id="rId3"/>
    <p:sldId id="371" r:id="rId4"/>
    <p:sldId id="357" r:id="rId5"/>
    <p:sldId id="409" r:id="rId6"/>
    <p:sldId id="391" r:id="rId7"/>
    <p:sldId id="401" r:id="rId8"/>
    <p:sldId id="375" r:id="rId9"/>
    <p:sldId id="313" r:id="rId10"/>
    <p:sldId id="402" r:id="rId11"/>
    <p:sldId id="361" r:id="rId12"/>
    <p:sldId id="397" r:id="rId13"/>
    <p:sldId id="316" r:id="rId14"/>
    <p:sldId id="363" r:id="rId15"/>
    <p:sldId id="334" r:id="rId16"/>
    <p:sldId id="364" r:id="rId17"/>
    <p:sldId id="365" r:id="rId18"/>
    <p:sldId id="382" r:id="rId19"/>
    <p:sldId id="321" r:id="rId20"/>
    <p:sldId id="376" r:id="rId21"/>
    <p:sldId id="317" r:id="rId22"/>
    <p:sldId id="318" r:id="rId23"/>
    <p:sldId id="411" r:id="rId24"/>
    <p:sldId id="340" r:id="rId25"/>
    <p:sldId id="415" r:id="rId26"/>
    <p:sldId id="341" r:id="rId27"/>
    <p:sldId id="342" r:id="rId28"/>
    <p:sldId id="412" r:id="rId29"/>
    <p:sldId id="403" r:id="rId30"/>
    <p:sldId id="404" r:id="rId31"/>
    <p:sldId id="405" r:id="rId32"/>
    <p:sldId id="406" r:id="rId33"/>
    <p:sldId id="413" r:id="rId34"/>
    <p:sldId id="345" r:id="rId35"/>
    <p:sldId id="322" r:id="rId36"/>
    <p:sldId id="323" r:id="rId37"/>
    <p:sldId id="377" r:id="rId38"/>
    <p:sldId id="326" r:id="rId39"/>
    <p:sldId id="311" r:id="rId40"/>
    <p:sldId id="347" r:id="rId41"/>
    <p:sldId id="330" r:id="rId42"/>
    <p:sldId id="346" r:id="rId43"/>
    <p:sldId id="348" r:id="rId44"/>
    <p:sldId id="414" r:id="rId45"/>
    <p:sldId id="294" r:id="rId4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08"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ir Parikh" initials="SP" lastIdx="1" clrIdx="0">
    <p:extLst/>
  </p:cmAuthor>
  <p:cmAuthor id="2" name="Samir Parikh" initials="SP [2]" lastIdx="1" clrIdx="1">
    <p:extLst/>
  </p:cmAuthor>
  <p:cmAuthor id="3" name="Samir Parikh" initials="SP [3]" lastIdx="1" clrIdx="2">
    <p:extLst/>
  </p:cmAuthor>
  <p:cmAuthor id="4" name="Samir Parikh" initials="SP [4]"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2C5"/>
    <a:srgbClr val="D9D9D9"/>
    <a:srgbClr val="9B40DF"/>
    <a:srgbClr val="4334B2"/>
    <a:srgbClr val="4B3EAE"/>
    <a:srgbClr val="3A41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autoAdjust="0"/>
    <p:restoredTop sz="70525" autoAdjust="0"/>
  </p:normalViewPr>
  <p:slideViewPr>
    <p:cSldViewPr snapToGrid="0" snapToObjects="1" showGuides="1">
      <p:cViewPr varScale="1">
        <p:scale>
          <a:sx n="77" d="100"/>
          <a:sy n="77" d="100"/>
        </p:scale>
        <p:origin x="2136" y="176"/>
      </p:cViewPr>
      <p:guideLst>
        <p:guide orient="horz" pos="2808"/>
        <p:guide pos="3840"/>
      </p:guideLst>
    </p:cSldViewPr>
  </p:slideViewPr>
  <p:notesTextViewPr>
    <p:cViewPr>
      <p:scale>
        <a:sx n="3" d="2"/>
        <a:sy n="3" d="2"/>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7" Type="http://schemas.microsoft.com/office/2015/10/relationships/revisionInfo" Target="revisionInfo.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commentAuthors" Target="commentAuthors.xml"/><Relationship Id="rId4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AB8037-CFDF-8D40-AC68-BA250C4B8B26}" type="doc">
      <dgm:prSet loTypeId="urn:microsoft.com/office/officeart/2005/8/layout/pyramid1" loCatId="" qsTypeId="urn:microsoft.com/office/officeart/2005/8/quickstyle/simple4" qsCatId="simple" csTypeId="urn:microsoft.com/office/officeart/2005/8/colors/accent1_2" csCatId="accent1" phldr="1"/>
      <dgm:spPr/>
    </dgm:pt>
    <dgm:pt modelId="{CB574A97-6C6A-B049-BD18-50F56D6D5A4C}">
      <dgm:prSet phldrT="[Text]" custT="1"/>
      <dgm:spPr>
        <a:solidFill>
          <a:schemeClr val="bg2">
            <a:lumMod val="40000"/>
            <a:lumOff val="60000"/>
          </a:schemeClr>
        </a:solidFill>
      </dgm:spPr>
      <dgm:t>
        <a:bodyPr/>
        <a:lstStyle/>
        <a:p>
          <a:endParaRPr lang="en-US" sz="1600" dirty="0">
            <a:solidFill>
              <a:schemeClr val="bg1"/>
            </a:solidFill>
          </a:endParaRPr>
        </a:p>
        <a:p>
          <a:endParaRPr lang="en-US" sz="1600" dirty="0">
            <a:solidFill>
              <a:schemeClr val="bg1"/>
            </a:solidFill>
          </a:endParaRPr>
        </a:p>
      </dgm:t>
    </dgm:pt>
    <dgm:pt modelId="{7F7C48B3-ACD8-6B43-A892-C9B821DA94D2}" type="parTrans" cxnId="{98804AE8-76A8-E447-8EFB-5E45C0960BCD}">
      <dgm:prSet/>
      <dgm:spPr/>
      <dgm:t>
        <a:bodyPr/>
        <a:lstStyle/>
        <a:p>
          <a:endParaRPr lang="en-US" sz="1400"/>
        </a:p>
      </dgm:t>
    </dgm:pt>
    <dgm:pt modelId="{09447BD8-60E4-754C-9DDE-42F511EDDDBB}" type="sibTrans" cxnId="{98804AE8-76A8-E447-8EFB-5E45C0960BCD}">
      <dgm:prSet/>
      <dgm:spPr/>
      <dgm:t>
        <a:bodyPr/>
        <a:lstStyle/>
        <a:p>
          <a:endParaRPr lang="en-US" sz="1400"/>
        </a:p>
      </dgm:t>
    </dgm:pt>
    <dgm:pt modelId="{06C2D9B4-4FC8-EE4D-95F4-ED3B62A5A1E4}">
      <dgm:prSet phldrT="[Text]" custT="1"/>
      <dgm:spPr>
        <a:solidFill>
          <a:srgbClr val="5E92C5"/>
        </a:solidFill>
      </dgm:spPr>
      <dgm:t>
        <a:bodyPr/>
        <a:lstStyle/>
        <a:p>
          <a:endParaRPr lang="en-US" sz="2000" dirty="0">
            <a:solidFill>
              <a:schemeClr val="bg1"/>
            </a:solidFill>
          </a:endParaRPr>
        </a:p>
      </dgm:t>
    </dgm:pt>
    <dgm:pt modelId="{86CA48C4-E0B3-9246-8B0E-5EE395A6CD91}" type="parTrans" cxnId="{99BC0218-DEF4-8044-8CA9-0238C603D06D}">
      <dgm:prSet/>
      <dgm:spPr/>
      <dgm:t>
        <a:bodyPr/>
        <a:lstStyle/>
        <a:p>
          <a:endParaRPr lang="en-US" sz="1400"/>
        </a:p>
      </dgm:t>
    </dgm:pt>
    <dgm:pt modelId="{A1432943-73C6-0F41-9D95-664FF5EEDE8A}" type="sibTrans" cxnId="{99BC0218-DEF4-8044-8CA9-0238C603D06D}">
      <dgm:prSet/>
      <dgm:spPr/>
      <dgm:t>
        <a:bodyPr/>
        <a:lstStyle/>
        <a:p>
          <a:endParaRPr lang="en-US" sz="1400"/>
        </a:p>
      </dgm:t>
    </dgm:pt>
    <dgm:pt modelId="{18D7C44F-FC35-8B43-BA6E-6E842F136C4A}">
      <dgm:prSet phldrT="[Text]" custT="1"/>
      <dgm:spPr>
        <a:solidFill>
          <a:schemeClr val="accent1">
            <a:lumMod val="50000"/>
          </a:schemeClr>
        </a:solidFill>
      </dgm:spPr>
      <dgm:t>
        <a:bodyPr/>
        <a:lstStyle/>
        <a:p>
          <a:endParaRPr lang="en-US" sz="2000" dirty="0">
            <a:solidFill>
              <a:schemeClr val="bg1"/>
            </a:solidFill>
          </a:endParaRPr>
        </a:p>
      </dgm:t>
    </dgm:pt>
    <dgm:pt modelId="{9E366E57-B34F-9743-A80F-072E1FF0589D}" type="sibTrans" cxnId="{FA59AE93-C4B0-A349-A3F5-1F10DDCAA44B}">
      <dgm:prSet/>
      <dgm:spPr/>
      <dgm:t>
        <a:bodyPr/>
        <a:lstStyle/>
        <a:p>
          <a:endParaRPr lang="en-US" sz="1400"/>
        </a:p>
      </dgm:t>
    </dgm:pt>
    <dgm:pt modelId="{075A349E-8F3A-F144-B0B3-CB49EEE722A4}" type="parTrans" cxnId="{FA59AE93-C4B0-A349-A3F5-1F10DDCAA44B}">
      <dgm:prSet/>
      <dgm:spPr/>
      <dgm:t>
        <a:bodyPr/>
        <a:lstStyle/>
        <a:p>
          <a:endParaRPr lang="en-US" sz="1400"/>
        </a:p>
      </dgm:t>
    </dgm:pt>
    <dgm:pt modelId="{7F3499F9-6A42-FC49-AF8C-8057C67E3273}" type="pres">
      <dgm:prSet presAssocID="{59AB8037-CFDF-8D40-AC68-BA250C4B8B26}" presName="Name0" presStyleCnt="0">
        <dgm:presLayoutVars>
          <dgm:dir/>
          <dgm:animLvl val="lvl"/>
          <dgm:resizeHandles val="exact"/>
        </dgm:presLayoutVars>
      </dgm:prSet>
      <dgm:spPr/>
    </dgm:pt>
    <dgm:pt modelId="{492875D1-6CEA-3944-80A9-DDED920E198A}" type="pres">
      <dgm:prSet presAssocID="{CB574A97-6C6A-B049-BD18-50F56D6D5A4C}" presName="Name8" presStyleCnt="0"/>
      <dgm:spPr/>
    </dgm:pt>
    <dgm:pt modelId="{4C819011-E233-E84C-82C9-39992FF1FD6A}" type="pres">
      <dgm:prSet presAssocID="{CB574A97-6C6A-B049-BD18-50F56D6D5A4C}" presName="level" presStyleLbl="node1" presStyleIdx="0" presStyleCnt="3" custScaleY="135331">
        <dgm:presLayoutVars>
          <dgm:chMax val="1"/>
          <dgm:bulletEnabled val="1"/>
        </dgm:presLayoutVars>
      </dgm:prSet>
      <dgm:spPr/>
      <dgm:t>
        <a:bodyPr/>
        <a:lstStyle/>
        <a:p>
          <a:endParaRPr lang="en-US"/>
        </a:p>
      </dgm:t>
    </dgm:pt>
    <dgm:pt modelId="{597F5405-F858-0447-807F-567EC5904F79}" type="pres">
      <dgm:prSet presAssocID="{CB574A97-6C6A-B049-BD18-50F56D6D5A4C}" presName="levelTx" presStyleLbl="revTx" presStyleIdx="0" presStyleCnt="0">
        <dgm:presLayoutVars>
          <dgm:chMax val="1"/>
          <dgm:bulletEnabled val="1"/>
        </dgm:presLayoutVars>
      </dgm:prSet>
      <dgm:spPr/>
      <dgm:t>
        <a:bodyPr/>
        <a:lstStyle/>
        <a:p>
          <a:endParaRPr lang="en-US"/>
        </a:p>
      </dgm:t>
    </dgm:pt>
    <dgm:pt modelId="{4EB2A851-584D-4546-95C6-F393274A2877}" type="pres">
      <dgm:prSet presAssocID="{06C2D9B4-4FC8-EE4D-95F4-ED3B62A5A1E4}" presName="Name8" presStyleCnt="0"/>
      <dgm:spPr/>
    </dgm:pt>
    <dgm:pt modelId="{095CD5D3-6201-B841-A231-87222AE6F1E6}" type="pres">
      <dgm:prSet presAssocID="{06C2D9B4-4FC8-EE4D-95F4-ED3B62A5A1E4}" presName="level" presStyleLbl="node1" presStyleIdx="1" presStyleCnt="3">
        <dgm:presLayoutVars>
          <dgm:chMax val="1"/>
          <dgm:bulletEnabled val="1"/>
        </dgm:presLayoutVars>
      </dgm:prSet>
      <dgm:spPr/>
      <dgm:t>
        <a:bodyPr/>
        <a:lstStyle/>
        <a:p>
          <a:endParaRPr lang="en-US"/>
        </a:p>
      </dgm:t>
    </dgm:pt>
    <dgm:pt modelId="{D8330059-79B9-594D-80E9-CF2E9537B633}" type="pres">
      <dgm:prSet presAssocID="{06C2D9B4-4FC8-EE4D-95F4-ED3B62A5A1E4}" presName="levelTx" presStyleLbl="revTx" presStyleIdx="0" presStyleCnt="0">
        <dgm:presLayoutVars>
          <dgm:chMax val="1"/>
          <dgm:bulletEnabled val="1"/>
        </dgm:presLayoutVars>
      </dgm:prSet>
      <dgm:spPr/>
      <dgm:t>
        <a:bodyPr/>
        <a:lstStyle/>
        <a:p>
          <a:endParaRPr lang="en-US"/>
        </a:p>
      </dgm:t>
    </dgm:pt>
    <dgm:pt modelId="{94F78BE8-DDCB-8B47-8307-29C331F08851}" type="pres">
      <dgm:prSet presAssocID="{18D7C44F-FC35-8B43-BA6E-6E842F136C4A}" presName="Name8" presStyleCnt="0"/>
      <dgm:spPr/>
    </dgm:pt>
    <dgm:pt modelId="{FC7C0119-FEF6-A443-A81D-9EC692B99D04}" type="pres">
      <dgm:prSet presAssocID="{18D7C44F-FC35-8B43-BA6E-6E842F136C4A}" presName="level" presStyleLbl="node1" presStyleIdx="2" presStyleCnt="3">
        <dgm:presLayoutVars>
          <dgm:chMax val="1"/>
          <dgm:bulletEnabled val="1"/>
        </dgm:presLayoutVars>
      </dgm:prSet>
      <dgm:spPr/>
      <dgm:t>
        <a:bodyPr/>
        <a:lstStyle/>
        <a:p>
          <a:endParaRPr lang="en-US"/>
        </a:p>
      </dgm:t>
    </dgm:pt>
    <dgm:pt modelId="{2856F063-D938-E746-80A8-FE4C8811EB52}" type="pres">
      <dgm:prSet presAssocID="{18D7C44F-FC35-8B43-BA6E-6E842F136C4A}" presName="levelTx" presStyleLbl="revTx" presStyleIdx="0" presStyleCnt="0">
        <dgm:presLayoutVars>
          <dgm:chMax val="1"/>
          <dgm:bulletEnabled val="1"/>
        </dgm:presLayoutVars>
      </dgm:prSet>
      <dgm:spPr/>
      <dgm:t>
        <a:bodyPr/>
        <a:lstStyle/>
        <a:p>
          <a:endParaRPr lang="en-US"/>
        </a:p>
      </dgm:t>
    </dgm:pt>
  </dgm:ptLst>
  <dgm:cxnLst>
    <dgm:cxn modelId="{FA59AE93-C4B0-A349-A3F5-1F10DDCAA44B}" srcId="{59AB8037-CFDF-8D40-AC68-BA250C4B8B26}" destId="{18D7C44F-FC35-8B43-BA6E-6E842F136C4A}" srcOrd="2" destOrd="0" parTransId="{075A349E-8F3A-F144-B0B3-CB49EEE722A4}" sibTransId="{9E366E57-B34F-9743-A80F-072E1FF0589D}"/>
    <dgm:cxn modelId="{91D167F2-4DA5-2C45-BEAE-DAC520020285}" type="presOf" srcId="{18D7C44F-FC35-8B43-BA6E-6E842F136C4A}" destId="{2856F063-D938-E746-80A8-FE4C8811EB52}" srcOrd="1" destOrd="0" presId="urn:microsoft.com/office/officeart/2005/8/layout/pyramid1"/>
    <dgm:cxn modelId="{8342365A-6D30-404B-A698-5909213C71C0}" type="presOf" srcId="{CB574A97-6C6A-B049-BD18-50F56D6D5A4C}" destId="{597F5405-F858-0447-807F-567EC5904F79}" srcOrd="1" destOrd="0" presId="urn:microsoft.com/office/officeart/2005/8/layout/pyramid1"/>
    <dgm:cxn modelId="{1883B486-138A-6447-8B98-F6E9FA5C4B7A}" type="presOf" srcId="{06C2D9B4-4FC8-EE4D-95F4-ED3B62A5A1E4}" destId="{095CD5D3-6201-B841-A231-87222AE6F1E6}" srcOrd="0" destOrd="0" presId="urn:microsoft.com/office/officeart/2005/8/layout/pyramid1"/>
    <dgm:cxn modelId="{99BC0218-DEF4-8044-8CA9-0238C603D06D}" srcId="{59AB8037-CFDF-8D40-AC68-BA250C4B8B26}" destId="{06C2D9B4-4FC8-EE4D-95F4-ED3B62A5A1E4}" srcOrd="1" destOrd="0" parTransId="{86CA48C4-E0B3-9246-8B0E-5EE395A6CD91}" sibTransId="{A1432943-73C6-0F41-9D95-664FF5EEDE8A}"/>
    <dgm:cxn modelId="{936CAA4C-D403-1141-BFCF-0C258E4F09EB}" type="presOf" srcId="{59AB8037-CFDF-8D40-AC68-BA250C4B8B26}" destId="{7F3499F9-6A42-FC49-AF8C-8057C67E3273}" srcOrd="0" destOrd="0" presId="urn:microsoft.com/office/officeart/2005/8/layout/pyramid1"/>
    <dgm:cxn modelId="{050E3CAC-11AB-1044-A123-15FFA592E4A2}" type="presOf" srcId="{CB574A97-6C6A-B049-BD18-50F56D6D5A4C}" destId="{4C819011-E233-E84C-82C9-39992FF1FD6A}" srcOrd="0" destOrd="0" presId="urn:microsoft.com/office/officeart/2005/8/layout/pyramid1"/>
    <dgm:cxn modelId="{98804AE8-76A8-E447-8EFB-5E45C0960BCD}" srcId="{59AB8037-CFDF-8D40-AC68-BA250C4B8B26}" destId="{CB574A97-6C6A-B049-BD18-50F56D6D5A4C}" srcOrd="0" destOrd="0" parTransId="{7F7C48B3-ACD8-6B43-A892-C9B821DA94D2}" sibTransId="{09447BD8-60E4-754C-9DDE-42F511EDDDBB}"/>
    <dgm:cxn modelId="{BA8E91F6-71B1-5741-B58E-D61FEE955534}" type="presOf" srcId="{18D7C44F-FC35-8B43-BA6E-6E842F136C4A}" destId="{FC7C0119-FEF6-A443-A81D-9EC692B99D04}" srcOrd="0" destOrd="0" presId="urn:microsoft.com/office/officeart/2005/8/layout/pyramid1"/>
    <dgm:cxn modelId="{4AE3A6D9-A05D-F943-9330-EF3FAFA0406E}" type="presOf" srcId="{06C2D9B4-4FC8-EE4D-95F4-ED3B62A5A1E4}" destId="{D8330059-79B9-594D-80E9-CF2E9537B633}" srcOrd="1" destOrd="0" presId="urn:microsoft.com/office/officeart/2005/8/layout/pyramid1"/>
    <dgm:cxn modelId="{8CE60E49-C9CE-354B-BB88-C531C052936C}" type="presParOf" srcId="{7F3499F9-6A42-FC49-AF8C-8057C67E3273}" destId="{492875D1-6CEA-3944-80A9-DDED920E198A}" srcOrd="0" destOrd="0" presId="urn:microsoft.com/office/officeart/2005/8/layout/pyramid1"/>
    <dgm:cxn modelId="{B1B4D9C4-AF2F-D546-90DD-3763289823BE}" type="presParOf" srcId="{492875D1-6CEA-3944-80A9-DDED920E198A}" destId="{4C819011-E233-E84C-82C9-39992FF1FD6A}" srcOrd="0" destOrd="0" presId="urn:microsoft.com/office/officeart/2005/8/layout/pyramid1"/>
    <dgm:cxn modelId="{5976B583-CC0C-CD40-A66E-F31CD7DEA412}" type="presParOf" srcId="{492875D1-6CEA-3944-80A9-DDED920E198A}" destId="{597F5405-F858-0447-807F-567EC5904F79}" srcOrd="1" destOrd="0" presId="urn:microsoft.com/office/officeart/2005/8/layout/pyramid1"/>
    <dgm:cxn modelId="{4FB97574-EE57-F143-9C81-8B91A25527F4}" type="presParOf" srcId="{7F3499F9-6A42-FC49-AF8C-8057C67E3273}" destId="{4EB2A851-584D-4546-95C6-F393274A2877}" srcOrd="1" destOrd="0" presId="urn:microsoft.com/office/officeart/2005/8/layout/pyramid1"/>
    <dgm:cxn modelId="{21F4D5DB-BCE6-DD45-B36B-38AB876A1E4E}" type="presParOf" srcId="{4EB2A851-584D-4546-95C6-F393274A2877}" destId="{095CD5D3-6201-B841-A231-87222AE6F1E6}" srcOrd="0" destOrd="0" presId="urn:microsoft.com/office/officeart/2005/8/layout/pyramid1"/>
    <dgm:cxn modelId="{9D0E914B-0CBE-8945-9DC1-3AEE6D8DEBF9}" type="presParOf" srcId="{4EB2A851-584D-4546-95C6-F393274A2877}" destId="{D8330059-79B9-594D-80E9-CF2E9537B633}" srcOrd="1" destOrd="0" presId="urn:microsoft.com/office/officeart/2005/8/layout/pyramid1"/>
    <dgm:cxn modelId="{7C267668-E7AC-EE42-9184-6BC1C9B346AE}" type="presParOf" srcId="{7F3499F9-6A42-FC49-AF8C-8057C67E3273}" destId="{94F78BE8-DDCB-8B47-8307-29C331F08851}" srcOrd="2" destOrd="0" presId="urn:microsoft.com/office/officeart/2005/8/layout/pyramid1"/>
    <dgm:cxn modelId="{021DC4F9-ED65-0D48-8DD1-80E441BFE6FE}" type="presParOf" srcId="{94F78BE8-DDCB-8B47-8307-29C331F08851}" destId="{FC7C0119-FEF6-A443-A81D-9EC692B99D04}" srcOrd="0" destOrd="0" presId="urn:microsoft.com/office/officeart/2005/8/layout/pyramid1"/>
    <dgm:cxn modelId="{9B5A3DFA-A762-EC4F-9E90-0F1FEF26513B}" type="presParOf" srcId="{94F78BE8-DDCB-8B47-8307-29C331F08851}" destId="{2856F063-D938-E746-80A8-FE4C8811EB52}"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AB8037-CFDF-8D40-AC68-BA250C4B8B26}" type="doc">
      <dgm:prSet loTypeId="urn:microsoft.com/office/officeart/2005/8/layout/pyramid1" loCatId="" qsTypeId="urn:microsoft.com/office/officeart/2005/8/quickstyle/simple4" qsCatId="simple" csTypeId="urn:microsoft.com/office/officeart/2005/8/colors/accent1_2" csCatId="accent1" phldr="1"/>
      <dgm:spPr/>
    </dgm:pt>
    <dgm:pt modelId="{CB574A97-6C6A-B049-BD18-50F56D6D5A4C}">
      <dgm:prSet phldrT="[Text]" custT="1"/>
      <dgm:spPr>
        <a:solidFill>
          <a:schemeClr val="bg1">
            <a:lumMod val="95000"/>
          </a:schemeClr>
        </a:solidFill>
      </dgm:spPr>
      <dgm:t>
        <a:bodyPr/>
        <a:lstStyle/>
        <a:p>
          <a:endParaRPr lang="en-US" sz="500" dirty="0">
            <a:solidFill>
              <a:schemeClr val="bg1"/>
            </a:solidFill>
          </a:endParaRPr>
        </a:p>
        <a:p>
          <a:endParaRPr lang="en-US" sz="500" dirty="0">
            <a:solidFill>
              <a:schemeClr val="bg1"/>
            </a:solidFill>
          </a:endParaRPr>
        </a:p>
        <a:p>
          <a:r>
            <a:rPr lang="en-US" sz="700" dirty="0">
              <a:solidFill>
                <a:schemeClr val="bg1"/>
              </a:solidFill>
            </a:rPr>
            <a:t>Intent </a:t>
          </a:r>
        </a:p>
        <a:p>
          <a:r>
            <a:rPr lang="en-US" sz="700" dirty="0">
              <a:solidFill>
                <a:schemeClr val="bg1"/>
              </a:solidFill>
            </a:rPr>
            <a:t>Specification</a:t>
          </a:r>
        </a:p>
        <a:p>
          <a:r>
            <a:rPr lang="en-US" sz="700" dirty="0">
              <a:solidFill>
                <a:schemeClr val="bg1"/>
              </a:solidFill>
            </a:rPr>
            <a:t>Framework</a:t>
          </a:r>
        </a:p>
      </dgm:t>
    </dgm:pt>
    <dgm:pt modelId="{7F7C48B3-ACD8-6B43-A892-C9B821DA94D2}" type="parTrans" cxnId="{98804AE8-76A8-E447-8EFB-5E45C0960BCD}">
      <dgm:prSet/>
      <dgm:spPr/>
      <dgm:t>
        <a:bodyPr/>
        <a:lstStyle/>
        <a:p>
          <a:endParaRPr lang="en-US" sz="400"/>
        </a:p>
      </dgm:t>
    </dgm:pt>
    <dgm:pt modelId="{09447BD8-60E4-754C-9DDE-42F511EDDDBB}" type="sibTrans" cxnId="{98804AE8-76A8-E447-8EFB-5E45C0960BCD}">
      <dgm:prSet/>
      <dgm:spPr/>
      <dgm:t>
        <a:bodyPr/>
        <a:lstStyle/>
        <a:p>
          <a:endParaRPr lang="en-US" sz="400"/>
        </a:p>
      </dgm:t>
    </dgm:pt>
    <dgm:pt modelId="{06C2D9B4-4FC8-EE4D-95F4-ED3B62A5A1E4}">
      <dgm:prSet phldrT="[Text]" custT="1"/>
      <dgm:spPr>
        <a:solidFill>
          <a:schemeClr val="bg1">
            <a:lumMod val="95000"/>
          </a:schemeClr>
        </a:solidFill>
      </dgm:spPr>
      <dgm:t>
        <a:bodyPr/>
        <a:lstStyle/>
        <a:p>
          <a:r>
            <a:rPr lang="en-US" sz="700" dirty="0">
              <a:solidFill>
                <a:schemeClr val="bg1"/>
              </a:solidFill>
            </a:rPr>
            <a:t>Network Development Tools</a:t>
          </a:r>
        </a:p>
      </dgm:t>
    </dgm:pt>
    <dgm:pt modelId="{86CA48C4-E0B3-9246-8B0E-5EE395A6CD91}" type="parTrans" cxnId="{99BC0218-DEF4-8044-8CA9-0238C603D06D}">
      <dgm:prSet/>
      <dgm:spPr/>
      <dgm:t>
        <a:bodyPr/>
        <a:lstStyle/>
        <a:p>
          <a:endParaRPr lang="en-US" sz="400"/>
        </a:p>
      </dgm:t>
    </dgm:pt>
    <dgm:pt modelId="{A1432943-73C6-0F41-9D95-664FF5EEDE8A}" type="sibTrans" cxnId="{99BC0218-DEF4-8044-8CA9-0238C603D06D}">
      <dgm:prSet/>
      <dgm:spPr/>
      <dgm:t>
        <a:bodyPr/>
        <a:lstStyle/>
        <a:p>
          <a:endParaRPr lang="en-US" sz="400"/>
        </a:p>
      </dgm:t>
    </dgm:pt>
    <dgm:pt modelId="{18D7C44F-FC35-8B43-BA6E-6E842F136C4A}">
      <dgm:prSet phldrT="[Text]" custT="1"/>
      <dgm:spPr>
        <a:solidFill>
          <a:schemeClr val="accent1">
            <a:lumMod val="50000"/>
          </a:schemeClr>
        </a:solidFill>
      </dgm:spPr>
      <dgm:t>
        <a:bodyPr/>
        <a:lstStyle/>
        <a:p>
          <a:r>
            <a:rPr lang="en-US" sz="700" dirty="0">
              <a:solidFill>
                <a:schemeClr val="bg1"/>
              </a:solidFill>
            </a:rPr>
            <a:t>Formal validation</a:t>
          </a:r>
        </a:p>
      </dgm:t>
    </dgm:pt>
    <dgm:pt modelId="{075A349E-8F3A-F144-B0B3-CB49EEE722A4}" type="parTrans" cxnId="{FA59AE93-C4B0-A349-A3F5-1F10DDCAA44B}">
      <dgm:prSet/>
      <dgm:spPr/>
      <dgm:t>
        <a:bodyPr/>
        <a:lstStyle/>
        <a:p>
          <a:endParaRPr lang="en-US" sz="400"/>
        </a:p>
      </dgm:t>
    </dgm:pt>
    <dgm:pt modelId="{9E366E57-B34F-9743-A80F-072E1FF0589D}" type="sibTrans" cxnId="{FA59AE93-C4B0-A349-A3F5-1F10DDCAA44B}">
      <dgm:prSet/>
      <dgm:spPr/>
      <dgm:t>
        <a:bodyPr/>
        <a:lstStyle/>
        <a:p>
          <a:endParaRPr lang="en-US" sz="400"/>
        </a:p>
      </dgm:t>
    </dgm:pt>
    <dgm:pt modelId="{7F3499F9-6A42-FC49-AF8C-8057C67E3273}" type="pres">
      <dgm:prSet presAssocID="{59AB8037-CFDF-8D40-AC68-BA250C4B8B26}" presName="Name0" presStyleCnt="0">
        <dgm:presLayoutVars>
          <dgm:dir/>
          <dgm:animLvl val="lvl"/>
          <dgm:resizeHandles val="exact"/>
        </dgm:presLayoutVars>
      </dgm:prSet>
      <dgm:spPr/>
    </dgm:pt>
    <dgm:pt modelId="{492875D1-6CEA-3944-80A9-DDED920E198A}" type="pres">
      <dgm:prSet presAssocID="{CB574A97-6C6A-B049-BD18-50F56D6D5A4C}" presName="Name8" presStyleCnt="0"/>
      <dgm:spPr/>
    </dgm:pt>
    <dgm:pt modelId="{4C819011-E233-E84C-82C9-39992FF1FD6A}" type="pres">
      <dgm:prSet presAssocID="{CB574A97-6C6A-B049-BD18-50F56D6D5A4C}" presName="level" presStyleLbl="node1" presStyleIdx="0" presStyleCnt="3" custScaleY="135331">
        <dgm:presLayoutVars>
          <dgm:chMax val="1"/>
          <dgm:bulletEnabled val="1"/>
        </dgm:presLayoutVars>
      </dgm:prSet>
      <dgm:spPr/>
      <dgm:t>
        <a:bodyPr/>
        <a:lstStyle/>
        <a:p>
          <a:endParaRPr lang="en-US"/>
        </a:p>
      </dgm:t>
    </dgm:pt>
    <dgm:pt modelId="{597F5405-F858-0447-807F-567EC5904F79}" type="pres">
      <dgm:prSet presAssocID="{CB574A97-6C6A-B049-BD18-50F56D6D5A4C}" presName="levelTx" presStyleLbl="revTx" presStyleIdx="0" presStyleCnt="0">
        <dgm:presLayoutVars>
          <dgm:chMax val="1"/>
          <dgm:bulletEnabled val="1"/>
        </dgm:presLayoutVars>
      </dgm:prSet>
      <dgm:spPr/>
      <dgm:t>
        <a:bodyPr/>
        <a:lstStyle/>
        <a:p>
          <a:endParaRPr lang="en-US"/>
        </a:p>
      </dgm:t>
    </dgm:pt>
    <dgm:pt modelId="{4EB2A851-584D-4546-95C6-F393274A2877}" type="pres">
      <dgm:prSet presAssocID="{06C2D9B4-4FC8-EE4D-95F4-ED3B62A5A1E4}" presName="Name8" presStyleCnt="0"/>
      <dgm:spPr/>
    </dgm:pt>
    <dgm:pt modelId="{095CD5D3-6201-B841-A231-87222AE6F1E6}" type="pres">
      <dgm:prSet presAssocID="{06C2D9B4-4FC8-EE4D-95F4-ED3B62A5A1E4}" presName="level" presStyleLbl="node1" presStyleIdx="1" presStyleCnt="3">
        <dgm:presLayoutVars>
          <dgm:chMax val="1"/>
          <dgm:bulletEnabled val="1"/>
        </dgm:presLayoutVars>
      </dgm:prSet>
      <dgm:spPr/>
      <dgm:t>
        <a:bodyPr/>
        <a:lstStyle/>
        <a:p>
          <a:endParaRPr lang="en-US"/>
        </a:p>
      </dgm:t>
    </dgm:pt>
    <dgm:pt modelId="{D8330059-79B9-594D-80E9-CF2E9537B633}" type="pres">
      <dgm:prSet presAssocID="{06C2D9B4-4FC8-EE4D-95F4-ED3B62A5A1E4}" presName="levelTx" presStyleLbl="revTx" presStyleIdx="0" presStyleCnt="0">
        <dgm:presLayoutVars>
          <dgm:chMax val="1"/>
          <dgm:bulletEnabled val="1"/>
        </dgm:presLayoutVars>
      </dgm:prSet>
      <dgm:spPr/>
      <dgm:t>
        <a:bodyPr/>
        <a:lstStyle/>
        <a:p>
          <a:endParaRPr lang="en-US"/>
        </a:p>
      </dgm:t>
    </dgm:pt>
    <dgm:pt modelId="{94F78BE8-DDCB-8B47-8307-29C331F08851}" type="pres">
      <dgm:prSet presAssocID="{18D7C44F-FC35-8B43-BA6E-6E842F136C4A}" presName="Name8" presStyleCnt="0"/>
      <dgm:spPr/>
    </dgm:pt>
    <dgm:pt modelId="{FC7C0119-FEF6-A443-A81D-9EC692B99D04}" type="pres">
      <dgm:prSet presAssocID="{18D7C44F-FC35-8B43-BA6E-6E842F136C4A}" presName="level" presStyleLbl="node1" presStyleIdx="2" presStyleCnt="3">
        <dgm:presLayoutVars>
          <dgm:chMax val="1"/>
          <dgm:bulletEnabled val="1"/>
        </dgm:presLayoutVars>
      </dgm:prSet>
      <dgm:spPr/>
      <dgm:t>
        <a:bodyPr/>
        <a:lstStyle/>
        <a:p>
          <a:endParaRPr lang="en-US"/>
        </a:p>
      </dgm:t>
    </dgm:pt>
    <dgm:pt modelId="{2856F063-D938-E746-80A8-FE4C8811EB52}" type="pres">
      <dgm:prSet presAssocID="{18D7C44F-FC35-8B43-BA6E-6E842F136C4A}" presName="levelTx" presStyleLbl="revTx" presStyleIdx="0" presStyleCnt="0">
        <dgm:presLayoutVars>
          <dgm:chMax val="1"/>
          <dgm:bulletEnabled val="1"/>
        </dgm:presLayoutVars>
      </dgm:prSet>
      <dgm:spPr/>
      <dgm:t>
        <a:bodyPr/>
        <a:lstStyle/>
        <a:p>
          <a:endParaRPr lang="en-US"/>
        </a:p>
      </dgm:t>
    </dgm:pt>
  </dgm:ptLst>
  <dgm:cxnLst>
    <dgm:cxn modelId="{99BC0218-DEF4-8044-8CA9-0238C603D06D}" srcId="{59AB8037-CFDF-8D40-AC68-BA250C4B8B26}" destId="{06C2D9B4-4FC8-EE4D-95F4-ED3B62A5A1E4}" srcOrd="1" destOrd="0" parTransId="{86CA48C4-E0B3-9246-8B0E-5EE395A6CD91}" sibTransId="{A1432943-73C6-0F41-9D95-664FF5EEDE8A}"/>
    <dgm:cxn modelId="{FA59AE93-C4B0-A349-A3F5-1F10DDCAA44B}" srcId="{59AB8037-CFDF-8D40-AC68-BA250C4B8B26}" destId="{18D7C44F-FC35-8B43-BA6E-6E842F136C4A}" srcOrd="2" destOrd="0" parTransId="{075A349E-8F3A-F144-B0B3-CB49EEE722A4}" sibTransId="{9E366E57-B34F-9743-A80F-072E1FF0589D}"/>
    <dgm:cxn modelId="{30E4FCEC-DD71-1C43-BB49-CB532AA064DF}" type="presOf" srcId="{59AB8037-CFDF-8D40-AC68-BA250C4B8B26}" destId="{7F3499F9-6A42-FC49-AF8C-8057C67E3273}" srcOrd="0" destOrd="0" presId="urn:microsoft.com/office/officeart/2005/8/layout/pyramid1"/>
    <dgm:cxn modelId="{CE4005E8-369B-AD47-ABD2-862E39B8327D}" type="presOf" srcId="{CB574A97-6C6A-B049-BD18-50F56D6D5A4C}" destId="{4C819011-E233-E84C-82C9-39992FF1FD6A}" srcOrd="0" destOrd="0" presId="urn:microsoft.com/office/officeart/2005/8/layout/pyramid1"/>
    <dgm:cxn modelId="{98804AE8-76A8-E447-8EFB-5E45C0960BCD}" srcId="{59AB8037-CFDF-8D40-AC68-BA250C4B8B26}" destId="{CB574A97-6C6A-B049-BD18-50F56D6D5A4C}" srcOrd="0" destOrd="0" parTransId="{7F7C48B3-ACD8-6B43-A892-C9B821DA94D2}" sibTransId="{09447BD8-60E4-754C-9DDE-42F511EDDDBB}"/>
    <dgm:cxn modelId="{3F909925-4657-8746-A0D7-F62068FB999A}" type="presOf" srcId="{06C2D9B4-4FC8-EE4D-95F4-ED3B62A5A1E4}" destId="{D8330059-79B9-594D-80E9-CF2E9537B633}" srcOrd="1" destOrd="0" presId="urn:microsoft.com/office/officeart/2005/8/layout/pyramid1"/>
    <dgm:cxn modelId="{5ECBE8C7-73CD-734C-8713-FEEBF807BA0F}" type="presOf" srcId="{06C2D9B4-4FC8-EE4D-95F4-ED3B62A5A1E4}" destId="{095CD5D3-6201-B841-A231-87222AE6F1E6}" srcOrd="0" destOrd="0" presId="urn:microsoft.com/office/officeart/2005/8/layout/pyramid1"/>
    <dgm:cxn modelId="{7831516D-63A3-7848-9E85-9422567A83F0}" type="presOf" srcId="{18D7C44F-FC35-8B43-BA6E-6E842F136C4A}" destId="{FC7C0119-FEF6-A443-A81D-9EC692B99D04}" srcOrd="0" destOrd="0" presId="urn:microsoft.com/office/officeart/2005/8/layout/pyramid1"/>
    <dgm:cxn modelId="{477D5CE8-AA68-B049-A26C-4ADD69AB1AF7}" type="presOf" srcId="{18D7C44F-FC35-8B43-BA6E-6E842F136C4A}" destId="{2856F063-D938-E746-80A8-FE4C8811EB52}" srcOrd="1" destOrd="0" presId="urn:microsoft.com/office/officeart/2005/8/layout/pyramid1"/>
    <dgm:cxn modelId="{291CE1B5-F050-0148-907E-009F71298A56}" type="presOf" srcId="{CB574A97-6C6A-B049-BD18-50F56D6D5A4C}" destId="{597F5405-F858-0447-807F-567EC5904F79}" srcOrd="1" destOrd="0" presId="urn:microsoft.com/office/officeart/2005/8/layout/pyramid1"/>
    <dgm:cxn modelId="{CCF47160-2A8C-414D-A45F-A046E0010028}" type="presParOf" srcId="{7F3499F9-6A42-FC49-AF8C-8057C67E3273}" destId="{492875D1-6CEA-3944-80A9-DDED920E198A}" srcOrd="0" destOrd="0" presId="urn:microsoft.com/office/officeart/2005/8/layout/pyramid1"/>
    <dgm:cxn modelId="{E31E3A9E-3E77-5D41-947C-F243BDB6848C}" type="presParOf" srcId="{492875D1-6CEA-3944-80A9-DDED920E198A}" destId="{4C819011-E233-E84C-82C9-39992FF1FD6A}" srcOrd="0" destOrd="0" presId="urn:microsoft.com/office/officeart/2005/8/layout/pyramid1"/>
    <dgm:cxn modelId="{7C6D240D-4E03-BA4B-843A-E834BC5FC910}" type="presParOf" srcId="{492875D1-6CEA-3944-80A9-DDED920E198A}" destId="{597F5405-F858-0447-807F-567EC5904F79}" srcOrd="1" destOrd="0" presId="urn:microsoft.com/office/officeart/2005/8/layout/pyramid1"/>
    <dgm:cxn modelId="{EF2C8DCA-5F49-D74D-8F46-3D81D79A85EF}" type="presParOf" srcId="{7F3499F9-6A42-FC49-AF8C-8057C67E3273}" destId="{4EB2A851-584D-4546-95C6-F393274A2877}" srcOrd="1" destOrd="0" presId="urn:microsoft.com/office/officeart/2005/8/layout/pyramid1"/>
    <dgm:cxn modelId="{0098A2D5-5403-2C41-8C25-FFD787AC00F6}" type="presParOf" srcId="{4EB2A851-584D-4546-95C6-F393274A2877}" destId="{095CD5D3-6201-B841-A231-87222AE6F1E6}" srcOrd="0" destOrd="0" presId="urn:microsoft.com/office/officeart/2005/8/layout/pyramid1"/>
    <dgm:cxn modelId="{14B725DF-EF7C-784A-B45D-350BC2752508}" type="presParOf" srcId="{4EB2A851-584D-4546-95C6-F393274A2877}" destId="{D8330059-79B9-594D-80E9-CF2E9537B633}" srcOrd="1" destOrd="0" presId="urn:microsoft.com/office/officeart/2005/8/layout/pyramid1"/>
    <dgm:cxn modelId="{612CB3E9-990A-DB4D-8A8D-C96CB1E681CF}" type="presParOf" srcId="{7F3499F9-6A42-FC49-AF8C-8057C67E3273}" destId="{94F78BE8-DDCB-8B47-8307-29C331F08851}" srcOrd="2" destOrd="0" presId="urn:microsoft.com/office/officeart/2005/8/layout/pyramid1"/>
    <dgm:cxn modelId="{8971CD18-0F72-B040-9B62-2CA8F5C5EBFB}" type="presParOf" srcId="{94F78BE8-DDCB-8B47-8307-29C331F08851}" destId="{FC7C0119-FEF6-A443-A81D-9EC692B99D04}" srcOrd="0" destOrd="0" presId="urn:microsoft.com/office/officeart/2005/8/layout/pyramid1"/>
    <dgm:cxn modelId="{CC913E46-01BE-5B46-8DF5-4DADF5D0B24A}" type="presParOf" srcId="{94F78BE8-DDCB-8B47-8307-29C331F08851}" destId="{2856F063-D938-E746-80A8-FE4C8811EB5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AB8037-CFDF-8D40-AC68-BA250C4B8B26}" type="doc">
      <dgm:prSet loTypeId="urn:microsoft.com/office/officeart/2005/8/layout/pyramid1" loCatId="" qsTypeId="urn:microsoft.com/office/officeart/2005/8/quickstyle/simple4" qsCatId="simple" csTypeId="urn:microsoft.com/office/officeart/2005/8/colors/accent1_2" csCatId="accent1" phldr="1"/>
      <dgm:spPr/>
    </dgm:pt>
    <dgm:pt modelId="{CB574A97-6C6A-B049-BD18-50F56D6D5A4C}">
      <dgm:prSet phldrT="[Text]" custT="1"/>
      <dgm:spPr>
        <a:solidFill>
          <a:schemeClr val="bg1">
            <a:lumMod val="95000"/>
          </a:schemeClr>
        </a:solidFill>
      </dgm:spPr>
      <dgm:t>
        <a:bodyPr/>
        <a:lstStyle/>
        <a:p>
          <a:endParaRPr lang="en-US" sz="500" dirty="0">
            <a:solidFill>
              <a:schemeClr val="bg1"/>
            </a:solidFill>
          </a:endParaRPr>
        </a:p>
        <a:p>
          <a:endParaRPr lang="en-US" sz="500" dirty="0">
            <a:solidFill>
              <a:schemeClr val="bg1"/>
            </a:solidFill>
          </a:endParaRPr>
        </a:p>
        <a:p>
          <a:r>
            <a:rPr lang="en-US" sz="500" dirty="0">
              <a:solidFill>
                <a:schemeClr val="bg1"/>
              </a:solidFill>
            </a:rPr>
            <a:t>Development </a:t>
          </a:r>
          <a:br>
            <a:rPr lang="en-US" sz="500" dirty="0">
              <a:solidFill>
                <a:schemeClr val="bg1"/>
              </a:solidFill>
            </a:rPr>
          </a:br>
          <a:r>
            <a:rPr lang="en-US" sz="500" dirty="0">
              <a:solidFill>
                <a:schemeClr val="bg1"/>
              </a:solidFill>
            </a:rPr>
            <a:t>tools</a:t>
          </a:r>
        </a:p>
      </dgm:t>
    </dgm:pt>
    <dgm:pt modelId="{7F7C48B3-ACD8-6B43-A892-C9B821DA94D2}" type="parTrans" cxnId="{98804AE8-76A8-E447-8EFB-5E45C0960BCD}">
      <dgm:prSet/>
      <dgm:spPr/>
      <dgm:t>
        <a:bodyPr/>
        <a:lstStyle/>
        <a:p>
          <a:endParaRPr lang="en-US" sz="400"/>
        </a:p>
      </dgm:t>
    </dgm:pt>
    <dgm:pt modelId="{09447BD8-60E4-754C-9DDE-42F511EDDDBB}" type="sibTrans" cxnId="{98804AE8-76A8-E447-8EFB-5E45C0960BCD}">
      <dgm:prSet/>
      <dgm:spPr/>
      <dgm:t>
        <a:bodyPr/>
        <a:lstStyle/>
        <a:p>
          <a:endParaRPr lang="en-US" sz="400"/>
        </a:p>
      </dgm:t>
    </dgm:pt>
    <dgm:pt modelId="{06C2D9B4-4FC8-EE4D-95F4-ED3B62A5A1E4}">
      <dgm:prSet phldrT="[Text]" custT="1"/>
      <dgm:spPr>
        <a:solidFill>
          <a:srgbClr val="5E92C5"/>
        </a:solidFill>
      </dgm:spPr>
      <dgm:t>
        <a:bodyPr/>
        <a:lstStyle/>
        <a:p>
          <a:r>
            <a:rPr lang="en-US" sz="700" dirty="0">
              <a:solidFill>
                <a:schemeClr val="bg1"/>
              </a:solidFill>
            </a:rPr>
            <a:t>High-level intent specification</a:t>
          </a:r>
        </a:p>
      </dgm:t>
    </dgm:pt>
    <dgm:pt modelId="{86CA48C4-E0B3-9246-8B0E-5EE395A6CD91}" type="parTrans" cxnId="{99BC0218-DEF4-8044-8CA9-0238C603D06D}">
      <dgm:prSet/>
      <dgm:spPr/>
      <dgm:t>
        <a:bodyPr/>
        <a:lstStyle/>
        <a:p>
          <a:endParaRPr lang="en-US" sz="400"/>
        </a:p>
      </dgm:t>
    </dgm:pt>
    <dgm:pt modelId="{A1432943-73C6-0F41-9D95-664FF5EEDE8A}" type="sibTrans" cxnId="{99BC0218-DEF4-8044-8CA9-0238C603D06D}">
      <dgm:prSet/>
      <dgm:spPr/>
      <dgm:t>
        <a:bodyPr/>
        <a:lstStyle/>
        <a:p>
          <a:endParaRPr lang="en-US" sz="400"/>
        </a:p>
      </dgm:t>
    </dgm:pt>
    <dgm:pt modelId="{18D7C44F-FC35-8B43-BA6E-6E842F136C4A}">
      <dgm:prSet phldrT="[Text]" custT="1"/>
      <dgm:spPr>
        <a:solidFill>
          <a:schemeClr val="bg1">
            <a:lumMod val="95000"/>
          </a:schemeClr>
        </a:solidFill>
      </dgm:spPr>
      <dgm:t>
        <a:bodyPr/>
        <a:lstStyle/>
        <a:p>
          <a:r>
            <a:rPr lang="en-US" sz="700" dirty="0">
              <a:solidFill>
                <a:schemeClr val="bg1"/>
              </a:solidFill>
            </a:rPr>
            <a:t>Formal validation</a:t>
          </a:r>
        </a:p>
      </dgm:t>
    </dgm:pt>
    <dgm:pt modelId="{075A349E-8F3A-F144-B0B3-CB49EEE722A4}" type="parTrans" cxnId="{FA59AE93-C4B0-A349-A3F5-1F10DDCAA44B}">
      <dgm:prSet/>
      <dgm:spPr/>
      <dgm:t>
        <a:bodyPr/>
        <a:lstStyle/>
        <a:p>
          <a:endParaRPr lang="en-US" sz="400"/>
        </a:p>
      </dgm:t>
    </dgm:pt>
    <dgm:pt modelId="{9E366E57-B34F-9743-A80F-072E1FF0589D}" type="sibTrans" cxnId="{FA59AE93-C4B0-A349-A3F5-1F10DDCAA44B}">
      <dgm:prSet/>
      <dgm:spPr/>
      <dgm:t>
        <a:bodyPr/>
        <a:lstStyle/>
        <a:p>
          <a:endParaRPr lang="en-US" sz="400"/>
        </a:p>
      </dgm:t>
    </dgm:pt>
    <dgm:pt modelId="{7F3499F9-6A42-FC49-AF8C-8057C67E3273}" type="pres">
      <dgm:prSet presAssocID="{59AB8037-CFDF-8D40-AC68-BA250C4B8B26}" presName="Name0" presStyleCnt="0">
        <dgm:presLayoutVars>
          <dgm:dir/>
          <dgm:animLvl val="lvl"/>
          <dgm:resizeHandles val="exact"/>
        </dgm:presLayoutVars>
      </dgm:prSet>
      <dgm:spPr/>
    </dgm:pt>
    <dgm:pt modelId="{492875D1-6CEA-3944-80A9-DDED920E198A}" type="pres">
      <dgm:prSet presAssocID="{CB574A97-6C6A-B049-BD18-50F56D6D5A4C}" presName="Name8" presStyleCnt="0"/>
      <dgm:spPr/>
    </dgm:pt>
    <dgm:pt modelId="{4C819011-E233-E84C-82C9-39992FF1FD6A}" type="pres">
      <dgm:prSet presAssocID="{CB574A97-6C6A-B049-BD18-50F56D6D5A4C}" presName="level" presStyleLbl="node1" presStyleIdx="0" presStyleCnt="3" custScaleY="135331">
        <dgm:presLayoutVars>
          <dgm:chMax val="1"/>
          <dgm:bulletEnabled val="1"/>
        </dgm:presLayoutVars>
      </dgm:prSet>
      <dgm:spPr/>
      <dgm:t>
        <a:bodyPr/>
        <a:lstStyle/>
        <a:p>
          <a:endParaRPr lang="en-US"/>
        </a:p>
      </dgm:t>
    </dgm:pt>
    <dgm:pt modelId="{597F5405-F858-0447-807F-567EC5904F79}" type="pres">
      <dgm:prSet presAssocID="{CB574A97-6C6A-B049-BD18-50F56D6D5A4C}" presName="levelTx" presStyleLbl="revTx" presStyleIdx="0" presStyleCnt="0">
        <dgm:presLayoutVars>
          <dgm:chMax val="1"/>
          <dgm:bulletEnabled val="1"/>
        </dgm:presLayoutVars>
      </dgm:prSet>
      <dgm:spPr/>
      <dgm:t>
        <a:bodyPr/>
        <a:lstStyle/>
        <a:p>
          <a:endParaRPr lang="en-US"/>
        </a:p>
      </dgm:t>
    </dgm:pt>
    <dgm:pt modelId="{4EB2A851-584D-4546-95C6-F393274A2877}" type="pres">
      <dgm:prSet presAssocID="{06C2D9B4-4FC8-EE4D-95F4-ED3B62A5A1E4}" presName="Name8" presStyleCnt="0"/>
      <dgm:spPr/>
    </dgm:pt>
    <dgm:pt modelId="{095CD5D3-6201-B841-A231-87222AE6F1E6}" type="pres">
      <dgm:prSet presAssocID="{06C2D9B4-4FC8-EE4D-95F4-ED3B62A5A1E4}" presName="level" presStyleLbl="node1" presStyleIdx="1" presStyleCnt="3">
        <dgm:presLayoutVars>
          <dgm:chMax val="1"/>
          <dgm:bulletEnabled val="1"/>
        </dgm:presLayoutVars>
      </dgm:prSet>
      <dgm:spPr/>
      <dgm:t>
        <a:bodyPr/>
        <a:lstStyle/>
        <a:p>
          <a:endParaRPr lang="en-US"/>
        </a:p>
      </dgm:t>
    </dgm:pt>
    <dgm:pt modelId="{D8330059-79B9-594D-80E9-CF2E9537B633}" type="pres">
      <dgm:prSet presAssocID="{06C2D9B4-4FC8-EE4D-95F4-ED3B62A5A1E4}" presName="levelTx" presStyleLbl="revTx" presStyleIdx="0" presStyleCnt="0">
        <dgm:presLayoutVars>
          <dgm:chMax val="1"/>
          <dgm:bulletEnabled val="1"/>
        </dgm:presLayoutVars>
      </dgm:prSet>
      <dgm:spPr/>
      <dgm:t>
        <a:bodyPr/>
        <a:lstStyle/>
        <a:p>
          <a:endParaRPr lang="en-US"/>
        </a:p>
      </dgm:t>
    </dgm:pt>
    <dgm:pt modelId="{94F78BE8-DDCB-8B47-8307-29C331F08851}" type="pres">
      <dgm:prSet presAssocID="{18D7C44F-FC35-8B43-BA6E-6E842F136C4A}" presName="Name8" presStyleCnt="0"/>
      <dgm:spPr/>
    </dgm:pt>
    <dgm:pt modelId="{FC7C0119-FEF6-A443-A81D-9EC692B99D04}" type="pres">
      <dgm:prSet presAssocID="{18D7C44F-FC35-8B43-BA6E-6E842F136C4A}" presName="level" presStyleLbl="node1" presStyleIdx="2" presStyleCnt="3">
        <dgm:presLayoutVars>
          <dgm:chMax val="1"/>
          <dgm:bulletEnabled val="1"/>
        </dgm:presLayoutVars>
      </dgm:prSet>
      <dgm:spPr/>
      <dgm:t>
        <a:bodyPr/>
        <a:lstStyle/>
        <a:p>
          <a:endParaRPr lang="en-US"/>
        </a:p>
      </dgm:t>
    </dgm:pt>
    <dgm:pt modelId="{2856F063-D938-E746-80A8-FE4C8811EB52}" type="pres">
      <dgm:prSet presAssocID="{18D7C44F-FC35-8B43-BA6E-6E842F136C4A}" presName="levelTx" presStyleLbl="revTx" presStyleIdx="0" presStyleCnt="0">
        <dgm:presLayoutVars>
          <dgm:chMax val="1"/>
          <dgm:bulletEnabled val="1"/>
        </dgm:presLayoutVars>
      </dgm:prSet>
      <dgm:spPr/>
      <dgm:t>
        <a:bodyPr/>
        <a:lstStyle/>
        <a:p>
          <a:endParaRPr lang="en-US"/>
        </a:p>
      </dgm:t>
    </dgm:pt>
  </dgm:ptLst>
  <dgm:cxnLst>
    <dgm:cxn modelId="{FA59AE93-C4B0-A349-A3F5-1F10DDCAA44B}" srcId="{59AB8037-CFDF-8D40-AC68-BA250C4B8B26}" destId="{18D7C44F-FC35-8B43-BA6E-6E842F136C4A}" srcOrd="2" destOrd="0" parTransId="{075A349E-8F3A-F144-B0B3-CB49EEE722A4}" sibTransId="{9E366E57-B34F-9743-A80F-072E1FF0589D}"/>
    <dgm:cxn modelId="{82A16BBA-2737-8248-B221-D07387E77A3E}" type="presOf" srcId="{06C2D9B4-4FC8-EE4D-95F4-ED3B62A5A1E4}" destId="{D8330059-79B9-594D-80E9-CF2E9537B633}" srcOrd="1" destOrd="0" presId="urn:microsoft.com/office/officeart/2005/8/layout/pyramid1"/>
    <dgm:cxn modelId="{485B0065-720F-2E44-B159-E5C6DAB792EC}" type="presOf" srcId="{06C2D9B4-4FC8-EE4D-95F4-ED3B62A5A1E4}" destId="{095CD5D3-6201-B841-A231-87222AE6F1E6}" srcOrd="0" destOrd="0" presId="urn:microsoft.com/office/officeart/2005/8/layout/pyramid1"/>
    <dgm:cxn modelId="{99BC0218-DEF4-8044-8CA9-0238C603D06D}" srcId="{59AB8037-CFDF-8D40-AC68-BA250C4B8B26}" destId="{06C2D9B4-4FC8-EE4D-95F4-ED3B62A5A1E4}" srcOrd="1" destOrd="0" parTransId="{86CA48C4-E0B3-9246-8B0E-5EE395A6CD91}" sibTransId="{A1432943-73C6-0F41-9D95-664FF5EEDE8A}"/>
    <dgm:cxn modelId="{812937E1-FA06-0047-986B-E0ADE7AF6B23}" type="presOf" srcId="{CB574A97-6C6A-B049-BD18-50F56D6D5A4C}" destId="{4C819011-E233-E84C-82C9-39992FF1FD6A}" srcOrd="0" destOrd="0" presId="urn:microsoft.com/office/officeart/2005/8/layout/pyramid1"/>
    <dgm:cxn modelId="{98804AE8-76A8-E447-8EFB-5E45C0960BCD}" srcId="{59AB8037-CFDF-8D40-AC68-BA250C4B8B26}" destId="{CB574A97-6C6A-B049-BD18-50F56D6D5A4C}" srcOrd="0" destOrd="0" parTransId="{7F7C48B3-ACD8-6B43-A892-C9B821DA94D2}" sibTransId="{09447BD8-60E4-754C-9DDE-42F511EDDDBB}"/>
    <dgm:cxn modelId="{C57BA10C-2134-F04D-B2D6-F321CDA05A13}" type="presOf" srcId="{59AB8037-CFDF-8D40-AC68-BA250C4B8B26}" destId="{7F3499F9-6A42-FC49-AF8C-8057C67E3273}" srcOrd="0" destOrd="0" presId="urn:microsoft.com/office/officeart/2005/8/layout/pyramid1"/>
    <dgm:cxn modelId="{359EC351-E755-D64C-96DD-74D0B9DD8E2C}" type="presOf" srcId="{CB574A97-6C6A-B049-BD18-50F56D6D5A4C}" destId="{597F5405-F858-0447-807F-567EC5904F79}" srcOrd="1" destOrd="0" presId="urn:microsoft.com/office/officeart/2005/8/layout/pyramid1"/>
    <dgm:cxn modelId="{EA912C7B-0BAE-5448-AA98-569330F499B4}" type="presOf" srcId="{18D7C44F-FC35-8B43-BA6E-6E842F136C4A}" destId="{FC7C0119-FEF6-A443-A81D-9EC692B99D04}" srcOrd="0" destOrd="0" presId="urn:microsoft.com/office/officeart/2005/8/layout/pyramid1"/>
    <dgm:cxn modelId="{55B9548E-B127-8C44-BF6E-454721DF5ED5}" type="presOf" srcId="{18D7C44F-FC35-8B43-BA6E-6E842F136C4A}" destId="{2856F063-D938-E746-80A8-FE4C8811EB52}" srcOrd="1" destOrd="0" presId="urn:microsoft.com/office/officeart/2005/8/layout/pyramid1"/>
    <dgm:cxn modelId="{747C1573-2B46-BE44-9FE3-C041A280FD43}" type="presParOf" srcId="{7F3499F9-6A42-FC49-AF8C-8057C67E3273}" destId="{492875D1-6CEA-3944-80A9-DDED920E198A}" srcOrd="0" destOrd="0" presId="urn:microsoft.com/office/officeart/2005/8/layout/pyramid1"/>
    <dgm:cxn modelId="{8F57E4C0-1BAC-6D47-B95E-10362F3DC96D}" type="presParOf" srcId="{492875D1-6CEA-3944-80A9-DDED920E198A}" destId="{4C819011-E233-E84C-82C9-39992FF1FD6A}" srcOrd="0" destOrd="0" presId="urn:microsoft.com/office/officeart/2005/8/layout/pyramid1"/>
    <dgm:cxn modelId="{5C24417B-A655-D14F-AEDA-7287DC18DF0B}" type="presParOf" srcId="{492875D1-6CEA-3944-80A9-DDED920E198A}" destId="{597F5405-F858-0447-807F-567EC5904F79}" srcOrd="1" destOrd="0" presId="urn:microsoft.com/office/officeart/2005/8/layout/pyramid1"/>
    <dgm:cxn modelId="{F9BA488E-49BB-AA48-AFA4-BD2FD4C8FBD8}" type="presParOf" srcId="{7F3499F9-6A42-FC49-AF8C-8057C67E3273}" destId="{4EB2A851-584D-4546-95C6-F393274A2877}" srcOrd="1" destOrd="0" presId="urn:microsoft.com/office/officeart/2005/8/layout/pyramid1"/>
    <dgm:cxn modelId="{573B987B-885F-8643-BF64-845D9FB05654}" type="presParOf" srcId="{4EB2A851-584D-4546-95C6-F393274A2877}" destId="{095CD5D3-6201-B841-A231-87222AE6F1E6}" srcOrd="0" destOrd="0" presId="urn:microsoft.com/office/officeart/2005/8/layout/pyramid1"/>
    <dgm:cxn modelId="{E3FD043C-65C5-BA4A-A036-BA7CC233B104}" type="presParOf" srcId="{4EB2A851-584D-4546-95C6-F393274A2877}" destId="{D8330059-79B9-594D-80E9-CF2E9537B633}" srcOrd="1" destOrd="0" presId="urn:microsoft.com/office/officeart/2005/8/layout/pyramid1"/>
    <dgm:cxn modelId="{858392DC-B2D9-F243-90D1-FB2CCC0A9EF1}" type="presParOf" srcId="{7F3499F9-6A42-FC49-AF8C-8057C67E3273}" destId="{94F78BE8-DDCB-8B47-8307-29C331F08851}" srcOrd="2" destOrd="0" presId="urn:microsoft.com/office/officeart/2005/8/layout/pyramid1"/>
    <dgm:cxn modelId="{BAFF6791-9B24-E44A-B5B6-B271AD04D42B}" type="presParOf" srcId="{94F78BE8-DDCB-8B47-8307-29C331F08851}" destId="{FC7C0119-FEF6-A443-A81D-9EC692B99D04}" srcOrd="0" destOrd="0" presId="urn:microsoft.com/office/officeart/2005/8/layout/pyramid1"/>
    <dgm:cxn modelId="{7BFE05D8-723E-F449-8C00-B91E356BA796}" type="presParOf" srcId="{94F78BE8-DDCB-8B47-8307-29C331F08851}" destId="{2856F063-D938-E746-80A8-FE4C8811EB5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AB8037-CFDF-8D40-AC68-BA250C4B8B26}" type="doc">
      <dgm:prSet loTypeId="urn:microsoft.com/office/officeart/2005/8/layout/pyramid1" loCatId="" qsTypeId="urn:microsoft.com/office/officeart/2005/8/quickstyle/simple4" qsCatId="simple" csTypeId="urn:microsoft.com/office/officeart/2005/8/colors/accent1_2" csCatId="accent1" phldr="1"/>
      <dgm:spPr/>
    </dgm:pt>
    <dgm:pt modelId="{CB574A97-6C6A-B049-BD18-50F56D6D5A4C}">
      <dgm:prSet phldrT="[Text]" custT="1"/>
      <dgm:spPr>
        <a:solidFill>
          <a:schemeClr val="bg2">
            <a:lumMod val="40000"/>
            <a:lumOff val="60000"/>
          </a:schemeClr>
        </a:solidFill>
      </dgm:spPr>
      <dgm:t>
        <a:bodyPr/>
        <a:lstStyle/>
        <a:p>
          <a:endParaRPr lang="en-US" sz="500" dirty="0">
            <a:solidFill>
              <a:schemeClr val="bg1"/>
            </a:solidFill>
          </a:endParaRPr>
        </a:p>
        <a:p>
          <a:endParaRPr lang="en-US" sz="500" dirty="0">
            <a:solidFill>
              <a:schemeClr val="bg1"/>
            </a:solidFill>
          </a:endParaRPr>
        </a:p>
        <a:p>
          <a:endParaRPr lang="en-US" sz="700" dirty="0">
            <a:solidFill>
              <a:schemeClr val="bg1"/>
            </a:solidFill>
          </a:endParaRPr>
        </a:p>
        <a:p>
          <a:r>
            <a:rPr lang="en-US" sz="700" dirty="0">
              <a:solidFill>
                <a:schemeClr val="bg1"/>
              </a:solidFill>
            </a:rPr>
            <a:t>Development </a:t>
          </a:r>
          <a:br>
            <a:rPr lang="en-US" sz="700" dirty="0">
              <a:solidFill>
                <a:schemeClr val="bg1"/>
              </a:solidFill>
            </a:rPr>
          </a:br>
          <a:r>
            <a:rPr lang="en-US" sz="700" dirty="0">
              <a:solidFill>
                <a:schemeClr val="bg1"/>
              </a:solidFill>
            </a:rPr>
            <a:t>tools</a:t>
          </a:r>
        </a:p>
      </dgm:t>
    </dgm:pt>
    <dgm:pt modelId="{7F7C48B3-ACD8-6B43-A892-C9B821DA94D2}" type="parTrans" cxnId="{98804AE8-76A8-E447-8EFB-5E45C0960BCD}">
      <dgm:prSet/>
      <dgm:spPr/>
      <dgm:t>
        <a:bodyPr/>
        <a:lstStyle/>
        <a:p>
          <a:endParaRPr lang="en-US" sz="400"/>
        </a:p>
      </dgm:t>
    </dgm:pt>
    <dgm:pt modelId="{09447BD8-60E4-754C-9DDE-42F511EDDDBB}" type="sibTrans" cxnId="{98804AE8-76A8-E447-8EFB-5E45C0960BCD}">
      <dgm:prSet/>
      <dgm:spPr/>
      <dgm:t>
        <a:bodyPr/>
        <a:lstStyle/>
        <a:p>
          <a:endParaRPr lang="en-US" sz="400"/>
        </a:p>
      </dgm:t>
    </dgm:pt>
    <dgm:pt modelId="{06C2D9B4-4FC8-EE4D-95F4-ED3B62A5A1E4}">
      <dgm:prSet phldrT="[Text]" custT="1"/>
      <dgm:spPr>
        <a:solidFill>
          <a:schemeClr val="bg1">
            <a:lumMod val="95000"/>
          </a:schemeClr>
        </a:solidFill>
      </dgm:spPr>
      <dgm:t>
        <a:bodyPr/>
        <a:lstStyle/>
        <a:p>
          <a:r>
            <a:rPr lang="en-US" sz="700" dirty="0">
              <a:solidFill>
                <a:schemeClr val="bg1"/>
              </a:solidFill>
            </a:rPr>
            <a:t>High-level intent specification</a:t>
          </a:r>
        </a:p>
      </dgm:t>
    </dgm:pt>
    <dgm:pt modelId="{86CA48C4-E0B3-9246-8B0E-5EE395A6CD91}" type="parTrans" cxnId="{99BC0218-DEF4-8044-8CA9-0238C603D06D}">
      <dgm:prSet/>
      <dgm:spPr/>
      <dgm:t>
        <a:bodyPr/>
        <a:lstStyle/>
        <a:p>
          <a:endParaRPr lang="en-US" sz="400"/>
        </a:p>
      </dgm:t>
    </dgm:pt>
    <dgm:pt modelId="{A1432943-73C6-0F41-9D95-664FF5EEDE8A}" type="sibTrans" cxnId="{99BC0218-DEF4-8044-8CA9-0238C603D06D}">
      <dgm:prSet/>
      <dgm:spPr/>
      <dgm:t>
        <a:bodyPr/>
        <a:lstStyle/>
        <a:p>
          <a:endParaRPr lang="en-US" sz="400"/>
        </a:p>
      </dgm:t>
    </dgm:pt>
    <dgm:pt modelId="{18D7C44F-FC35-8B43-BA6E-6E842F136C4A}">
      <dgm:prSet phldrT="[Text]" custT="1"/>
      <dgm:spPr>
        <a:solidFill>
          <a:schemeClr val="bg1">
            <a:lumMod val="95000"/>
          </a:schemeClr>
        </a:solidFill>
      </dgm:spPr>
      <dgm:t>
        <a:bodyPr/>
        <a:lstStyle/>
        <a:p>
          <a:r>
            <a:rPr lang="en-US" sz="700" dirty="0">
              <a:solidFill>
                <a:schemeClr val="bg1"/>
              </a:solidFill>
            </a:rPr>
            <a:t>Formal validation</a:t>
          </a:r>
        </a:p>
      </dgm:t>
    </dgm:pt>
    <dgm:pt modelId="{075A349E-8F3A-F144-B0B3-CB49EEE722A4}" type="parTrans" cxnId="{FA59AE93-C4B0-A349-A3F5-1F10DDCAA44B}">
      <dgm:prSet/>
      <dgm:spPr/>
      <dgm:t>
        <a:bodyPr/>
        <a:lstStyle/>
        <a:p>
          <a:endParaRPr lang="en-US" sz="400"/>
        </a:p>
      </dgm:t>
    </dgm:pt>
    <dgm:pt modelId="{9E366E57-B34F-9743-A80F-072E1FF0589D}" type="sibTrans" cxnId="{FA59AE93-C4B0-A349-A3F5-1F10DDCAA44B}">
      <dgm:prSet/>
      <dgm:spPr/>
      <dgm:t>
        <a:bodyPr/>
        <a:lstStyle/>
        <a:p>
          <a:endParaRPr lang="en-US" sz="400"/>
        </a:p>
      </dgm:t>
    </dgm:pt>
    <dgm:pt modelId="{7F3499F9-6A42-FC49-AF8C-8057C67E3273}" type="pres">
      <dgm:prSet presAssocID="{59AB8037-CFDF-8D40-AC68-BA250C4B8B26}" presName="Name0" presStyleCnt="0">
        <dgm:presLayoutVars>
          <dgm:dir/>
          <dgm:animLvl val="lvl"/>
          <dgm:resizeHandles val="exact"/>
        </dgm:presLayoutVars>
      </dgm:prSet>
      <dgm:spPr/>
    </dgm:pt>
    <dgm:pt modelId="{492875D1-6CEA-3944-80A9-DDED920E198A}" type="pres">
      <dgm:prSet presAssocID="{CB574A97-6C6A-B049-BD18-50F56D6D5A4C}" presName="Name8" presStyleCnt="0"/>
      <dgm:spPr/>
    </dgm:pt>
    <dgm:pt modelId="{4C819011-E233-E84C-82C9-39992FF1FD6A}" type="pres">
      <dgm:prSet presAssocID="{CB574A97-6C6A-B049-BD18-50F56D6D5A4C}" presName="level" presStyleLbl="node1" presStyleIdx="0" presStyleCnt="3" custScaleY="135331">
        <dgm:presLayoutVars>
          <dgm:chMax val="1"/>
          <dgm:bulletEnabled val="1"/>
        </dgm:presLayoutVars>
      </dgm:prSet>
      <dgm:spPr/>
      <dgm:t>
        <a:bodyPr/>
        <a:lstStyle/>
        <a:p>
          <a:endParaRPr lang="en-US"/>
        </a:p>
      </dgm:t>
    </dgm:pt>
    <dgm:pt modelId="{597F5405-F858-0447-807F-567EC5904F79}" type="pres">
      <dgm:prSet presAssocID="{CB574A97-6C6A-B049-BD18-50F56D6D5A4C}" presName="levelTx" presStyleLbl="revTx" presStyleIdx="0" presStyleCnt="0">
        <dgm:presLayoutVars>
          <dgm:chMax val="1"/>
          <dgm:bulletEnabled val="1"/>
        </dgm:presLayoutVars>
      </dgm:prSet>
      <dgm:spPr/>
      <dgm:t>
        <a:bodyPr/>
        <a:lstStyle/>
        <a:p>
          <a:endParaRPr lang="en-US"/>
        </a:p>
      </dgm:t>
    </dgm:pt>
    <dgm:pt modelId="{4EB2A851-584D-4546-95C6-F393274A2877}" type="pres">
      <dgm:prSet presAssocID="{06C2D9B4-4FC8-EE4D-95F4-ED3B62A5A1E4}" presName="Name8" presStyleCnt="0"/>
      <dgm:spPr/>
    </dgm:pt>
    <dgm:pt modelId="{095CD5D3-6201-B841-A231-87222AE6F1E6}" type="pres">
      <dgm:prSet presAssocID="{06C2D9B4-4FC8-EE4D-95F4-ED3B62A5A1E4}" presName="level" presStyleLbl="node1" presStyleIdx="1" presStyleCnt="3">
        <dgm:presLayoutVars>
          <dgm:chMax val="1"/>
          <dgm:bulletEnabled val="1"/>
        </dgm:presLayoutVars>
      </dgm:prSet>
      <dgm:spPr/>
      <dgm:t>
        <a:bodyPr/>
        <a:lstStyle/>
        <a:p>
          <a:endParaRPr lang="en-US"/>
        </a:p>
      </dgm:t>
    </dgm:pt>
    <dgm:pt modelId="{D8330059-79B9-594D-80E9-CF2E9537B633}" type="pres">
      <dgm:prSet presAssocID="{06C2D9B4-4FC8-EE4D-95F4-ED3B62A5A1E4}" presName="levelTx" presStyleLbl="revTx" presStyleIdx="0" presStyleCnt="0">
        <dgm:presLayoutVars>
          <dgm:chMax val="1"/>
          <dgm:bulletEnabled val="1"/>
        </dgm:presLayoutVars>
      </dgm:prSet>
      <dgm:spPr/>
      <dgm:t>
        <a:bodyPr/>
        <a:lstStyle/>
        <a:p>
          <a:endParaRPr lang="en-US"/>
        </a:p>
      </dgm:t>
    </dgm:pt>
    <dgm:pt modelId="{94F78BE8-DDCB-8B47-8307-29C331F08851}" type="pres">
      <dgm:prSet presAssocID="{18D7C44F-FC35-8B43-BA6E-6E842F136C4A}" presName="Name8" presStyleCnt="0"/>
      <dgm:spPr/>
    </dgm:pt>
    <dgm:pt modelId="{FC7C0119-FEF6-A443-A81D-9EC692B99D04}" type="pres">
      <dgm:prSet presAssocID="{18D7C44F-FC35-8B43-BA6E-6E842F136C4A}" presName="level" presStyleLbl="node1" presStyleIdx="2" presStyleCnt="3">
        <dgm:presLayoutVars>
          <dgm:chMax val="1"/>
          <dgm:bulletEnabled val="1"/>
        </dgm:presLayoutVars>
      </dgm:prSet>
      <dgm:spPr/>
      <dgm:t>
        <a:bodyPr/>
        <a:lstStyle/>
        <a:p>
          <a:endParaRPr lang="en-US"/>
        </a:p>
      </dgm:t>
    </dgm:pt>
    <dgm:pt modelId="{2856F063-D938-E746-80A8-FE4C8811EB52}" type="pres">
      <dgm:prSet presAssocID="{18D7C44F-FC35-8B43-BA6E-6E842F136C4A}" presName="levelTx" presStyleLbl="revTx" presStyleIdx="0" presStyleCnt="0">
        <dgm:presLayoutVars>
          <dgm:chMax val="1"/>
          <dgm:bulletEnabled val="1"/>
        </dgm:presLayoutVars>
      </dgm:prSet>
      <dgm:spPr/>
      <dgm:t>
        <a:bodyPr/>
        <a:lstStyle/>
        <a:p>
          <a:endParaRPr lang="en-US"/>
        </a:p>
      </dgm:t>
    </dgm:pt>
  </dgm:ptLst>
  <dgm:cxnLst>
    <dgm:cxn modelId="{FC8992F0-8E31-EA4F-8FAE-63F0B6C33109}" type="presOf" srcId="{59AB8037-CFDF-8D40-AC68-BA250C4B8B26}" destId="{7F3499F9-6A42-FC49-AF8C-8057C67E3273}" srcOrd="0" destOrd="0" presId="urn:microsoft.com/office/officeart/2005/8/layout/pyramid1"/>
    <dgm:cxn modelId="{99BC0218-DEF4-8044-8CA9-0238C603D06D}" srcId="{59AB8037-CFDF-8D40-AC68-BA250C4B8B26}" destId="{06C2D9B4-4FC8-EE4D-95F4-ED3B62A5A1E4}" srcOrd="1" destOrd="0" parTransId="{86CA48C4-E0B3-9246-8B0E-5EE395A6CD91}" sibTransId="{A1432943-73C6-0F41-9D95-664FF5EEDE8A}"/>
    <dgm:cxn modelId="{8F0464D6-E6EB-2B4C-96B0-E86407BB346F}" type="presOf" srcId="{18D7C44F-FC35-8B43-BA6E-6E842F136C4A}" destId="{FC7C0119-FEF6-A443-A81D-9EC692B99D04}" srcOrd="0" destOrd="0" presId="urn:microsoft.com/office/officeart/2005/8/layout/pyramid1"/>
    <dgm:cxn modelId="{FA59AE93-C4B0-A349-A3F5-1F10DDCAA44B}" srcId="{59AB8037-CFDF-8D40-AC68-BA250C4B8B26}" destId="{18D7C44F-FC35-8B43-BA6E-6E842F136C4A}" srcOrd="2" destOrd="0" parTransId="{075A349E-8F3A-F144-B0B3-CB49EEE722A4}" sibTransId="{9E366E57-B34F-9743-A80F-072E1FF0589D}"/>
    <dgm:cxn modelId="{D5322A9F-3CD0-5649-9650-E34EAD2D68D4}" type="presOf" srcId="{06C2D9B4-4FC8-EE4D-95F4-ED3B62A5A1E4}" destId="{D8330059-79B9-594D-80E9-CF2E9537B633}" srcOrd="1" destOrd="0" presId="urn:microsoft.com/office/officeart/2005/8/layout/pyramid1"/>
    <dgm:cxn modelId="{BF8A6D61-C8E3-6D4D-8DE0-EB1F02670F4F}" type="presOf" srcId="{06C2D9B4-4FC8-EE4D-95F4-ED3B62A5A1E4}" destId="{095CD5D3-6201-B841-A231-87222AE6F1E6}" srcOrd="0" destOrd="0" presId="urn:microsoft.com/office/officeart/2005/8/layout/pyramid1"/>
    <dgm:cxn modelId="{98804AE8-76A8-E447-8EFB-5E45C0960BCD}" srcId="{59AB8037-CFDF-8D40-AC68-BA250C4B8B26}" destId="{CB574A97-6C6A-B049-BD18-50F56D6D5A4C}" srcOrd="0" destOrd="0" parTransId="{7F7C48B3-ACD8-6B43-A892-C9B821DA94D2}" sibTransId="{09447BD8-60E4-754C-9DDE-42F511EDDDBB}"/>
    <dgm:cxn modelId="{AABC2F41-9768-7440-9905-1BB52F17C2F7}" type="presOf" srcId="{CB574A97-6C6A-B049-BD18-50F56D6D5A4C}" destId="{4C819011-E233-E84C-82C9-39992FF1FD6A}" srcOrd="0" destOrd="0" presId="urn:microsoft.com/office/officeart/2005/8/layout/pyramid1"/>
    <dgm:cxn modelId="{175E8D3E-25AF-F14C-9BFB-6D14BCA92AEB}" type="presOf" srcId="{CB574A97-6C6A-B049-BD18-50F56D6D5A4C}" destId="{597F5405-F858-0447-807F-567EC5904F79}" srcOrd="1" destOrd="0" presId="urn:microsoft.com/office/officeart/2005/8/layout/pyramid1"/>
    <dgm:cxn modelId="{08DE1F29-FA92-174C-A1EE-EA6EA3B63D29}" type="presOf" srcId="{18D7C44F-FC35-8B43-BA6E-6E842F136C4A}" destId="{2856F063-D938-E746-80A8-FE4C8811EB52}" srcOrd="1" destOrd="0" presId="urn:microsoft.com/office/officeart/2005/8/layout/pyramid1"/>
    <dgm:cxn modelId="{21E41902-02C3-4F46-AA64-07AC2B9DB2A6}" type="presParOf" srcId="{7F3499F9-6A42-FC49-AF8C-8057C67E3273}" destId="{492875D1-6CEA-3944-80A9-DDED920E198A}" srcOrd="0" destOrd="0" presId="urn:microsoft.com/office/officeart/2005/8/layout/pyramid1"/>
    <dgm:cxn modelId="{E900C647-2940-954B-970F-4AD5C022B44E}" type="presParOf" srcId="{492875D1-6CEA-3944-80A9-DDED920E198A}" destId="{4C819011-E233-E84C-82C9-39992FF1FD6A}" srcOrd="0" destOrd="0" presId="urn:microsoft.com/office/officeart/2005/8/layout/pyramid1"/>
    <dgm:cxn modelId="{A87B36FE-6B9F-7E4F-B90E-663EE9BC1563}" type="presParOf" srcId="{492875D1-6CEA-3944-80A9-DDED920E198A}" destId="{597F5405-F858-0447-807F-567EC5904F79}" srcOrd="1" destOrd="0" presId="urn:microsoft.com/office/officeart/2005/8/layout/pyramid1"/>
    <dgm:cxn modelId="{746A6E59-1C33-DE4B-81C3-5B42E7E20DCF}" type="presParOf" srcId="{7F3499F9-6A42-FC49-AF8C-8057C67E3273}" destId="{4EB2A851-584D-4546-95C6-F393274A2877}" srcOrd="1" destOrd="0" presId="urn:microsoft.com/office/officeart/2005/8/layout/pyramid1"/>
    <dgm:cxn modelId="{46BAF1CC-5ECD-2440-8517-35BB15540907}" type="presParOf" srcId="{4EB2A851-584D-4546-95C6-F393274A2877}" destId="{095CD5D3-6201-B841-A231-87222AE6F1E6}" srcOrd="0" destOrd="0" presId="urn:microsoft.com/office/officeart/2005/8/layout/pyramid1"/>
    <dgm:cxn modelId="{BEDC98E2-E4C2-7244-A806-CBEC1F48A2D6}" type="presParOf" srcId="{4EB2A851-584D-4546-95C6-F393274A2877}" destId="{D8330059-79B9-594D-80E9-CF2E9537B633}" srcOrd="1" destOrd="0" presId="urn:microsoft.com/office/officeart/2005/8/layout/pyramid1"/>
    <dgm:cxn modelId="{642A0C96-F8EA-2041-B6C0-B8918FE77F05}" type="presParOf" srcId="{7F3499F9-6A42-FC49-AF8C-8057C67E3273}" destId="{94F78BE8-DDCB-8B47-8307-29C331F08851}" srcOrd="2" destOrd="0" presId="urn:microsoft.com/office/officeart/2005/8/layout/pyramid1"/>
    <dgm:cxn modelId="{B66CDE82-6DD0-7D4B-8AA7-32A272C2073F}" type="presParOf" srcId="{94F78BE8-DDCB-8B47-8307-29C331F08851}" destId="{FC7C0119-FEF6-A443-A81D-9EC692B99D04}" srcOrd="0" destOrd="0" presId="urn:microsoft.com/office/officeart/2005/8/layout/pyramid1"/>
    <dgm:cxn modelId="{3E7CB9AF-9747-2F43-BE72-750F94C78A29}" type="presParOf" srcId="{94F78BE8-DDCB-8B47-8307-29C331F08851}" destId="{2856F063-D938-E746-80A8-FE4C8811EB5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19011-E233-E84C-82C9-39992FF1FD6A}">
      <dsp:nvSpPr>
        <dsp:cNvPr id="0" name=""/>
        <dsp:cNvSpPr/>
      </dsp:nvSpPr>
      <dsp:spPr>
        <a:xfrm>
          <a:off x="1571894" y="0"/>
          <a:ext cx="2127261" cy="1513016"/>
        </a:xfrm>
        <a:prstGeom prst="trapezoid">
          <a:avLst>
            <a:gd name="adj" fmla="val 70299"/>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US" sz="1600" kern="1200" dirty="0">
            <a:solidFill>
              <a:schemeClr val="bg1"/>
            </a:solidFill>
          </a:endParaRPr>
        </a:p>
        <a:p>
          <a:pPr lvl="0" algn="ctr" defTabSz="711200">
            <a:lnSpc>
              <a:spcPct val="90000"/>
            </a:lnSpc>
            <a:spcBef>
              <a:spcPct val="0"/>
            </a:spcBef>
            <a:spcAft>
              <a:spcPct val="35000"/>
            </a:spcAft>
          </a:pPr>
          <a:endParaRPr lang="en-US" sz="1600" kern="1200" dirty="0">
            <a:solidFill>
              <a:schemeClr val="bg1"/>
            </a:solidFill>
          </a:endParaRPr>
        </a:p>
      </dsp:txBody>
      <dsp:txXfrm>
        <a:off x="1571894" y="0"/>
        <a:ext cx="2127261" cy="1513016"/>
      </dsp:txXfrm>
    </dsp:sp>
    <dsp:sp modelId="{095CD5D3-6201-B841-A231-87222AE6F1E6}">
      <dsp:nvSpPr>
        <dsp:cNvPr id="0" name=""/>
        <dsp:cNvSpPr/>
      </dsp:nvSpPr>
      <dsp:spPr>
        <a:xfrm>
          <a:off x="785947" y="1513016"/>
          <a:ext cx="3699156" cy="1118011"/>
        </a:xfrm>
        <a:prstGeom prst="trapezoid">
          <a:avLst>
            <a:gd name="adj" fmla="val 70299"/>
          </a:avLst>
        </a:prstGeom>
        <a:solidFill>
          <a:srgbClr val="5E92C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dirty="0">
            <a:solidFill>
              <a:schemeClr val="bg1"/>
            </a:solidFill>
          </a:endParaRPr>
        </a:p>
      </dsp:txBody>
      <dsp:txXfrm>
        <a:off x="1433299" y="1513016"/>
        <a:ext cx="2404451" cy="1118011"/>
      </dsp:txXfrm>
    </dsp:sp>
    <dsp:sp modelId="{FC7C0119-FEF6-A443-A81D-9EC692B99D04}">
      <dsp:nvSpPr>
        <dsp:cNvPr id="0" name=""/>
        <dsp:cNvSpPr/>
      </dsp:nvSpPr>
      <dsp:spPr>
        <a:xfrm>
          <a:off x="0" y="2631028"/>
          <a:ext cx="5271051" cy="1118011"/>
        </a:xfrm>
        <a:prstGeom prst="trapezoid">
          <a:avLst>
            <a:gd name="adj" fmla="val 70299"/>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dirty="0">
            <a:solidFill>
              <a:schemeClr val="bg1"/>
            </a:solidFill>
          </a:endParaRPr>
        </a:p>
      </dsp:txBody>
      <dsp:txXfrm>
        <a:off x="922433" y="2631028"/>
        <a:ext cx="3426183" cy="11180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19011-E233-E84C-82C9-39992FF1FD6A}">
      <dsp:nvSpPr>
        <dsp:cNvPr id="0" name=""/>
        <dsp:cNvSpPr/>
      </dsp:nvSpPr>
      <dsp:spPr>
        <a:xfrm>
          <a:off x="742912" y="0"/>
          <a:ext cx="1005390" cy="715085"/>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r>
            <a:rPr lang="en-US" sz="700" kern="1200" dirty="0">
              <a:solidFill>
                <a:schemeClr val="bg1"/>
              </a:solidFill>
            </a:rPr>
            <a:t>Intent </a:t>
          </a:r>
        </a:p>
        <a:p>
          <a:pPr lvl="0" algn="ctr" defTabSz="222250">
            <a:lnSpc>
              <a:spcPct val="90000"/>
            </a:lnSpc>
            <a:spcBef>
              <a:spcPct val="0"/>
            </a:spcBef>
            <a:spcAft>
              <a:spcPct val="35000"/>
            </a:spcAft>
          </a:pPr>
          <a:r>
            <a:rPr lang="en-US" sz="700" kern="1200" dirty="0">
              <a:solidFill>
                <a:schemeClr val="bg1"/>
              </a:solidFill>
            </a:rPr>
            <a:t>Specification</a:t>
          </a:r>
        </a:p>
        <a:p>
          <a:pPr lvl="0" algn="ctr" defTabSz="222250">
            <a:lnSpc>
              <a:spcPct val="90000"/>
            </a:lnSpc>
            <a:spcBef>
              <a:spcPct val="0"/>
            </a:spcBef>
            <a:spcAft>
              <a:spcPct val="35000"/>
            </a:spcAft>
          </a:pPr>
          <a:r>
            <a:rPr lang="en-US" sz="700" kern="1200" dirty="0">
              <a:solidFill>
                <a:schemeClr val="bg1"/>
              </a:solidFill>
            </a:rPr>
            <a:t>Framework</a:t>
          </a:r>
        </a:p>
      </dsp:txBody>
      <dsp:txXfrm>
        <a:off x="742912" y="0"/>
        <a:ext cx="1005390" cy="715085"/>
      </dsp:txXfrm>
    </dsp:sp>
    <dsp:sp modelId="{095CD5D3-6201-B841-A231-87222AE6F1E6}">
      <dsp:nvSpPr>
        <dsp:cNvPr id="0" name=""/>
        <dsp:cNvSpPr/>
      </dsp:nvSpPr>
      <dsp:spPr>
        <a:xfrm>
          <a:off x="371456" y="715085"/>
          <a:ext cx="1748302" cy="528397"/>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Network Development Tools</a:t>
          </a:r>
        </a:p>
      </dsp:txBody>
      <dsp:txXfrm>
        <a:off x="677409" y="715085"/>
        <a:ext cx="1136396" cy="528397"/>
      </dsp:txXfrm>
    </dsp:sp>
    <dsp:sp modelId="{FC7C0119-FEF6-A443-A81D-9EC692B99D04}">
      <dsp:nvSpPr>
        <dsp:cNvPr id="0" name=""/>
        <dsp:cNvSpPr/>
      </dsp:nvSpPr>
      <dsp:spPr>
        <a:xfrm>
          <a:off x="0" y="1243482"/>
          <a:ext cx="2491215" cy="528397"/>
        </a:xfrm>
        <a:prstGeom prst="trapezoid">
          <a:avLst>
            <a:gd name="adj" fmla="val 70299"/>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Formal validation</a:t>
          </a:r>
        </a:p>
      </dsp:txBody>
      <dsp:txXfrm>
        <a:off x="435962" y="1243482"/>
        <a:ext cx="1619289" cy="5283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19011-E233-E84C-82C9-39992FF1FD6A}">
      <dsp:nvSpPr>
        <dsp:cNvPr id="0" name=""/>
        <dsp:cNvSpPr/>
      </dsp:nvSpPr>
      <dsp:spPr>
        <a:xfrm>
          <a:off x="742912" y="0"/>
          <a:ext cx="1005390" cy="715085"/>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r>
            <a:rPr lang="en-US" sz="500" kern="1200" dirty="0">
              <a:solidFill>
                <a:schemeClr val="bg1"/>
              </a:solidFill>
            </a:rPr>
            <a:t>Development </a:t>
          </a:r>
          <a:br>
            <a:rPr lang="en-US" sz="500" kern="1200" dirty="0">
              <a:solidFill>
                <a:schemeClr val="bg1"/>
              </a:solidFill>
            </a:rPr>
          </a:br>
          <a:r>
            <a:rPr lang="en-US" sz="500" kern="1200" dirty="0">
              <a:solidFill>
                <a:schemeClr val="bg1"/>
              </a:solidFill>
            </a:rPr>
            <a:t>tools</a:t>
          </a:r>
        </a:p>
      </dsp:txBody>
      <dsp:txXfrm>
        <a:off x="742912" y="0"/>
        <a:ext cx="1005390" cy="715085"/>
      </dsp:txXfrm>
    </dsp:sp>
    <dsp:sp modelId="{095CD5D3-6201-B841-A231-87222AE6F1E6}">
      <dsp:nvSpPr>
        <dsp:cNvPr id="0" name=""/>
        <dsp:cNvSpPr/>
      </dsp:nvSpPr>
      <dsp:spPr>
        <a:xfrm>
          <a:off x="371456" y="715085"/>
          <a:ext cx="1748302" cy="528397"/>
        </a:xfrm>
        <a:prstGeom prst="trapezoid">
          <a:avLst>
            <a:gd name="adj" fmla="val 70299"/>
          </a:avLst>
        </a:prstGeom>
        <a:solidFill>
          <a:srgbClr val="5E92C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High-level intent specification</a:t>
          </a:r>
        </a:p>
      </dsp:txBody>
      <dsp:txXfrm>
        <a:off x="677409" y="715085"/>
        <a:ext cx="1136396" cy="528397"/>
      </dsp:txXfrm>
    </dsp:sp>
    <dsp:sp modelId="{FC7C0119-FEF6-A443-A81D-9EC692B99D04}">
      <dsp:nvSpPr>
        <dsp:cNvPr id="0" name=""/>
        <dsp:cNvSpPr/>
      </dsp:nvSpPr>
      <dsp:spPr>
        <a:xfrm>
          <a:off x="0" y="1243482"/>
          <a:ext cx="2491215" cy="528397"/>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Formal validation</a:t>
          </a:r>
        </a:p>
      </dsp:txBody>
      <dsp:txXfrm>
        <a:off x="435962" y="1243482"/>
        <a:ext cx="1619289" cy="5283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819011-E233-E84C-82C9-39992FF1FD6A}">
      <dsp:nvSpPr>
        <dsp:cNvPr id="0" name=""/>
        <dsp:cNvSpPr/>
      </dsp:nvSpPr>
      <dsp:spPr>
        <a:xfrm>
          <a:off x="742912" y="0"/>
          <a:ext cx="1005390" cy="715085"/>
        </a:xfrm>
        <a:prstGeom prst="trapezoid">
          <a:avLst>
            <a:gd name="adj" fmla="val 70299"/>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endParaRPr lang="en-US" sz="500" kern="1200" dirty="0">
            <a:solidFill>
              <a:schemeClr val="bg1"/>
            </a:solidFill>
          </a:endParaRPr>
        </a:p>
        <a:p>
          <a:pPr lvl="0" algn="ctr" defTabSz="222250">
            <a:lnSpc>
              <a:spcPct val="90000"/>
            </a:lnSpc>
            <a:spcBef>
              <a:spcPct val="0"/>
            </a:spcBef>
            <a:spcAft>
              <a:spcPct val="35000"/>
            </a:spcAft>
          </a:pPr>
          <a:endParaRPr lang="en-US" sz="700" kern="1200" dirty="0">
            <a:solidFill>
              <a:schemeClr val="bg1"/>
            </a:solidFill>
          </a:endParaRPr>
        </a:p>
        <a:p>
          <a:pPr lvl="0" algn="ctr" defTabSz="222250">
            <a:lnSpc>
              <a:spcPct val="90000"/>
            </a:lnSpc>
            <a:spcBef>
              <a:spcPct val="0"/>
            </a:spcBef>
            <a:spcAft>
              <a:spcPct val="35000"/>
            </a:spcAft>
          </a:pPr>
          <a:r>
            <a:rPr lang="en-US" sz="700" kern="1200" dirty="0">
              <a:solidFill>
                <a:schemeClr val="bg1"/>
              </a:solidFill>
            </a:rPr>
            <a:t>Development </a:t>
          </a:r>
          <a:br>
            <a:rPr lang="en-US" sz="700" kern="1200" dirty="0">
              <a:solidFill>
                <a:schemeClr val="bg1"/>
              </a:solidFill>
            </a:rPr>
          </a:br>
          <a:r>
            <a:rPr lang="en-US" sz="700" kern="1200" dirty="0">
              <a:solidFill>
                <a:schemeClr val="bg1"/>
              </a:solidFill>
            </a:rPr>
            <a:t>tools</a:t>
          </a:r>
        </a:p>
      </dsp:txBody>
      <dsp:txXfrm>
        <a:off x="742912" y="0"/>
        <a:ext cx="1005390" cy="715085"/>
      </dsp:txXfrm>
    </dsp:sp>
    <dsp:sp modelId="{095CD5D3-6201-B841-A231-87222AE6F1E6}">
      <dsp:nvSpPr>
        <dsp:cNvPr id="0" name=""/>
        <dsp:cNvSpPr/>
      </dsp:nvSpPr>
      <dsp:spPr>
        <a:xfrm>
          <a:off x="371456" y="715085"/>
          <a:ext cx="1748302" cy="528397"/>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High-level intent specification</a:t>
          </a:r>
        </a:p>
      </dsp:txBody>
      <dsp:txXfrm>
        <a:off x="677409" y="715085"/>
        <a:ext cx="1136396" cy="528397"/>
      </dsp:txXfrm>
    </dsp:sp>
    <dsp:sp modelId="{FC7C0119-FEF6-A443-A81D-9EC692B99D04}">
      <dsp:nvSpPr>
        <dsp:cNvPr id="0" name=""/>
        <dsp:cNvSpPr/>
      </dsp:nvSpPr>
      <dsp:spPr>
        <a:xfrm>
          <a:off x="0" y="1243482"/>
          <a:ext cx="2491215" cy="528397"/>
        </a:xfrm>
        <a:prstGeom prst="trapezoid">
          <a:avLst>
            <a:gd name="adj" fmla="val 70299"/>
          </a:avLst>
        </a:prstGeom>
        <a:solidFill>
          <a:schemeClr val="bg1">
            <a:lumMod val="9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r>
            <a:rPr lang="en-US" sz="700" kern="1200" dirty="0">
              <a:solidFill>
                <a:schemeClr val="bg1"/>
              </a:solidFill>
            </a:rPr>
            <a:t>Formal validation</a:t>
          </a:r>
        </a:p>
      </dsp:txBody>
      <dsp:txXfrm>
        <a:off x="435962" y="1243482"/>
        <a:ext cx="1619289" cy="52839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329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 synthesis of vision of work that I am doing with colleagues and customers at Intentionet and many collaborators across Princeton, UCLA, Wisconsin Madison, USC, CMU, and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A network engineer, a hardware engineer, and a software engineer walk into a bar. How do you tell which one is the network engineer? They are the one with their fingers crossed and repeating each sentence three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34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Control</a:t>
            </a:r>
            <a:r>
              <a:rPr lang="en-US" baseline="0" dirty="0"/>
              <a:t> plane validation techniques start by building a constraint based network model. Each device and it is associated protocols are converted into a set of graph nodes and edges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847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Symbolic</a:t>
            </a:r>
            <a:r>
              <a:rPr lang="en-US" baseline="0" dirty="0"/>
              <a:t> encoding of the message allows the system to evaluate all possible inputs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204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Creation</a:t>
            </a:r>
            <a:r>
              <a:rPr lang="en-US" baseline="0" dirty="0"/>
              <a:t> of logical constraints enables the system to limit the number of input variables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559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solidFill>
                <a:schemeClr val="tx2">
                  <a:lumMod val="25000"/>
                </a:schemeClr>
              </a:solidFill>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133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 the way here, I heard about Google and Verizon screwing up their route filters, which led to chunks of Japan going offline.</a:t>
            </a:r>
          </a:p>
          <a:p>
            <a:endParaRPr lang="en-US" dirty="0"/>
          </a:p>
          <a:p>
            <a:r>
              <a:rPr lang="en-US" dirty="0"/>
              <a:t>https://bgpmon.net/bgp-leak-causing-internet-outages-in-japan-and-beyond/</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081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 the way here, I heard about Google and Verizon screwing up their route filters, which led to chunks of Japan going offline.</a:t>
            </a:r>
          </a:p>
          <a:p>
            <a:endParaRPr lang="en-US" dirty="0"/>
          </a:p>
          <a:p>
            <a:r>
              <a:rPr lang="en-US" dirty="0"/>
              <a:t>https://bgpmon.net/bgp-leak-causing-internet-outages-in-japan-and-beyond/</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9895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xfrm>
            <a:off x="685800" y="1143000"/>
            <a:ext cx="5486400" cy="3086100"/>
          </a:xfrm>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New high-level language, similar in spirit to many SDN languages</a:t>
            </a:r>
          </a:p>
          <a:p>
            <a:r>
              <a:t>A couple of key differences</a:t>
            </a:r>
          </a:p>
          <a:p>
            <a:r>
              <a:t>The mechanisms for achieving inter domain routing and SDN are non-existent</a:t>
            </a:r>
          </a:p>
        </p:txBody>
      </p:sp>
    </p:spTree>
    <p:extLst>
      <p:ext uri="{BB962C8B-B14F-4D97-AF65-F5344CB8AC3E}">
        <p14:creationId xmlns:p14="http://schemas.microsoft.com/office/powerpoint/2010/main" val="190533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27</a:t>
            </a:fld>
            <a:endParaRPr lang="en-US"/>
          </a:p>
        </p:txBody>
      </p:sp>
    </p:spTree>
    <p:extLst>
      <p:ext uri="{BB962C8B-B14F-4D97-AF65-F5344CB8AC3E}">
        <p14:creationId xmlns:p14="http://schemas.microsoft.com/office/powerpoint/2010/main" val="2717804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28</a:t>
            </a:fld>
            <a:endParaRPr lang="en-US"/>
          </a:p>
        </p:txBody>
      </p:sp>
    </p:spTree>
    <p:extLst>
      <p:ext uri="{BB962C8B-B14F-4D97-AF65-F5344CB8AC3E}">
        <p14:creationId xmlns:p14="http://schemas.microsoft.com/office/powerpoint/2010/main" val="1834327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29</a:t>
            </a:fld>
            <a:endParaRPr lang="en-US"/>
          </a:p>
        </p:txBody>
      </p:sp>
    </p:spTree>
    <p:extLst>
      <p:ext uri="{BB962C8B-B14F-4D97-AF65-F5344CB8AC3E}">
        <p14:creationId xmlns:p14="http://schemas.microsoft.com/office/powerpoint/2010/main" val="146645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lgn="l"/>
            <a:r>
              <a:rPr lang="en-US" sz="1200" dirty="0">
                <a:solidFill>
                  <a:srgbClr val="FF0000"/>
                </a:solidFill>
              </a:rPr>
              <a:t>From the policy</a:t>
            </a:r>
            <a:r>
              <a:rPr lang="en-US" sz="1200" baseline="0" dirty="0">
                <a:solidFill>
                  <a:srgbClr val="FF0000"/>
                </a:solidFill>
              </a:rPr>
              <a:t> intent to actual network behavior there is a big gap today. </a:t>
            </a:r>
          </a:p>
          <a:p>
            <a:pPr algn="l"/>
            <a:endParaRPr lang="en-US" sz="1200" baseline="0" dirty="0">
              <a:solidFill>
                <a:srgbClr val="FF0000"/>
              </a:solidFill>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1247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30</a:t>
            </a:fld>
            <a:endParaRPr lang="en-US"/>
          </a:p>
        </p:txBody>
      </p:sp>
    </p:spTree>
    <p:extLst>
      <p:ext uri="{BB962C8B-B14F-4D97-AF65-F5344CB8AC3E}">
        <p14:creationId xmlns:p14="http://schemas.microsoft.com/office/powerpoint/2010/main" val="490395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514350" indent="-514350">
              <a:buAutoNum type="arabicPeriod"/>
              <a:defRPr sz="3200" b="1"/>
            </a:pPr>
            <a:r>
              <a:rPr lang="en-US" sz="2800" b="1" i="0" u="none" strike="noStrike" kern="1200" cap="none" dirty="0">
                <a:solidFill>
                  <a:schemeClr val="dk1"/>
                </a:solidFill>
                <a:latin typeface="Calibri"/>
                <a:ea typeface="Calibri"/>
                <a:cs typeface="Calibri"/>
                <a:sym typeface="Calibri"/>
              </a:rPr>
              <a:t>Encode PG state in community tags</a:t>
            </a:r>
          </a:p>
          <a:p>
            <a:pPr marL="971550" lvl="1" indent="-514350">
              <a:buFont typeface="Wingdings" charset="2"/>
              <a:buChar char="§"/>
              <a:defRPr sz="3200" b="1"/>
            </a:pPr>
            <a:r>
              <a:rPr lang="en-US" sz="2400" b="1" i="0" u="none" strike="noStrike" kern="1200" cap="none" dirty="0">
                <a:solidFill>
                  <a:schemeClr val="dk1"/>
                </a:solidFill>
                <a:latin typeface="Calibri"/>
                <a:ea typeface="Calibri"/>
                <a:cs typeface="Calibri"/>
                <a:sym typeface="Calibri"/>
              </a:rPr>
              <a:t>Generate import and export filters</a:t>
            </a:r>
          </a:p>
          <a:p>
            <a:pPr marL="514350" indent="-514350">
              <a:buFont typeface="+mj-lt"/>
              <a:buAutoNum type="arabicPeriod" startAt="2"/>
              <a:defRPr sz="3200" b="1"/>
            </a:pPr>
            <a:r>
              <a:rPr lang="en-US" sz="2800" b="1" i="0" u="none" strike="noStrike" kern="1200" cap="none" dirty="0">
                <a:solidFill>
                  <a:schemeClr val="dk1"/>
                </a:solidFill>
                <a:latin typeface="Calibri"/>
                <a:ea typeface="Calibri"/>
                <a:cs typeface="Calibri"/>
                <a:sym typeface="Calibri"/>
              </a:rPr>
              <a:t>Compute regret-free preferences</a:t>
            </a:r>
          </a:p>
          <a:p>
            <a:pPr marL="971550" lvl="1" indent="-514350">
              <a:buFont typeface="Wingdings" charset="2"/>
              <a:buChar char="§"/>
              <a:defRPr sz="3200" b="1"/>
            </a:pPr>
            <a:r>
              <a:rPr lang="en-US" sz="2400" b="1" i="0" u="none" strike="noStrike" kern="1200" cap="none" dirty="0">
                <a:solidFill>
                  <a:schemeClr val="dk1"/>
                </a:solidFill>
                <a:latin typeface="Calibri"/>
                <a:ea typeface="Calibri"/>
                <a:cs typeface="Calibri"/>
                <a:sym typeface="Calibri"/>
              </a:rPr>
              <a:t>Higher preferences offer equally good or better paths under all failures</a:t>
            </a:r>
          </a:p>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31</a:t>
            </a:fld>
            <a:endParaRPr lang="en-US"/>
          </a:p>
        </p:txBody>
      </p:sp>
    </p:spTree>
    <p:extLst>
      <p:ext uri="{BB962C8B-B14F-4D97-AF65-F5344CB8AC3E}">
        <p14:creationId xmlns:p14="http://schemas.microsoft.com/office/powerpoint/2010/main" val="3565588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32</a:t>
            </a:fld>
            <a:endParaRPr lang="en-US"/>
          </a:p>
        </p:txBody>
      </p:sp>
    </p:spTree>
    <p:extLst>
      <p:ext uri="{BB962C8B-B14F-4D97-AF65-F5344CB8AC3E}">
        <p14:creationId xmlns:p14="http://schemas.microsoft.com/office/powerpoint/2010/main" val="574525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Policies translated from English documents</a:t>
            </a:r>
          </a:p>
          <a:p>
            <a:endParaRPr lang="en-US" dirty="0"/>
          </a:p>
          <a:p>
            <a:r>
              <a:rPr lang="en-US" dirty="0"/>
              <a:t>Recent work: make it even faster and evolution friendly.</a:t>
            </a:r>
          </a:p>
        </p:txBody>
      </p:sp>
      <p:sp>
        <p:nvSpPr>
          <p:cNvPr id="4" name="Slide Number Placeholder 3"/>
          <p:cNvSpPr>
            <a:spLocks noGrp="1"/>
          </p:cNvSpPr>
          <p:nvPr>
            <p:ph type="sldNum" sz="quarter" idx="10"/>
          </p:nvPr>
        </p:nvSpPr>
        <p:spPr/>
        <p:txBody>
          <a:bodyPr/>
          <a:lstStyle/>
          <a:p>
            <a:fld id="{37AB793D-684D-40F9-8BC0-EE7A2FF34486}" type="slidenum">
              <a:rPr lang="en-US" smtClean="0"/>
              <a:t>33</a:t>
            </a:fld>
            <a:endParaRPr lang="en-US"/>
          </a:p>
        </p:txBody>
      </p:sp>
    </p:spTree>
    <p:extLst>
      <p:ext uri="{BB962C8B-B14F-4D97-AF65-F5344CB8AC3E}">
        <p14:creationId xmlns:p14="http://schemas.microsoft.com/office/powerpoint/2010/main" val="205266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5344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98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10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5963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161" name="Shape 16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02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lgn="l"/>
            <a:r>
              <a:rPr lang="en-US" sz="1200" baseline="0" dirty="0">
                <a:solidFill>
                  <a:srgbClr val="FF0000"/>
                </a:solidFill>
              </a:rPr>
              <a:t>Bugs can occur in each step of the process. They all accumulate and show up in runtime behavior that is not intended. </a:t>
            </a:r>
          </a:p>
          <a:p>
            <a:pPr algn="l"/>
            <a:endParaRPr lang="en-US" sz="1200" baseline="0" dirty="0">
              <a:solidFill>
                <a:srgbClr val="FF0000"/>
              </a:solidFill>
            </a:endParaRPr>
          </a:p>
          <a:p>
            <a:pPr algn="l"/>
            <a:r>
              <a:rPr lang="en-US" sz="1200" baseline="0" dirty="0">
                <a:solidFill>
                  <a:srgbClr val="FF0000"/>
                </a:solidFill>
              </a:rPr>
              <a:t>The most mature capability to find such unexpected occurrences is network monitoring, which if you are lucky, will catch things as soon as they start going bad.</a:t>
            </a:r>
          </a:p>
          <a:p>
            <a:pPr algn="l"/>
            <a:endParaRPr lang="en-US" sz="1200" baseline="0" dirty="0">
              <a:solidFill>
                <a:srgbClr val="FF0000"/>
              </a:solidFill>
            </a:endParaRPr>
          </a:p>
          <a:p>
            <a:pPr algn="l"/>
            <a:r>
              <a:rPr lang="en-US" sz="1200" baseline="0" dirty="0">
                <a:solidFill>
                  <a:srgbClr val="FF0000"/>
                </a:solidFill>
              </a:rPr>
              <a:t>But networking is too little, too late</a:t>
            </a:r>
          </a:p>
          <a:p>
            <a:pPr algn="l"/>
            <a:r>
              <a:rPr lang="en-US" sz="1200" baseline="0" dirty="0">
                <a:solidFill>
                  <a:srgbClr val="FF0000"/>
                </a:solidFill>
              </a:rPr>
              <a:t> - Only finds problems after they occur</a:t>
            </a:r>
          </a:p>
          <a:p>
            <a:pPr algn="l"/>
            <a:r>
              <a:rPr lang="en-US" sz="1200" baseline="0" dirty="0">
                <a:solidFill>
                  <a:srgbClr val="FF0000"/>
                </a:solidFill>
              </a:rPr>
              <a:t> - It cannot provide any assurances on correctness of overall network operation</a:t>
            </a:r>
          </a:p>
          <a:p>
            <a:pPr algn="l"/>
            <a:r>
              <a:rPr lang="en-US" sz="1200" baseline="0" dirty="0">
                <a:solidFill>
                  <a:srgbClr val="FF0000"/>
                </a:solidFill>
              </a:rPr>
              <a:t> - It is very low-level and cannot provide any context around the faults.  </a:t>
            </a:r>
          </a:p>
          <a:p>
            <a:pPr algn="l"/>
            <a:r>
              <a:rPr lang="en-US" sz="1200" baseline="0" dirty="0">
                <a:solidFill>
                  <a:srgbClr val="FF0000"/>
                </a:solidFill>
              </a:rPr>
              <a:t>        - For instance, if packets monitoring finds that A cannot talk to B, is it because the ACLs are wrong, route maps are wrong, interface MTUs are misconfigured, or device software is buggy? Things are even harder to debug when packets make it across an intended isolation boundaries. </a:t>
            </a:r>
          </a:p>
          <a:p>
            <a:pPr algn="l"/>
            <a:endParaRPr lang="en-US" sz="1200" baseline="0" dirty="0">
              <a:solidFill>
                <a:srgbClr val="FF0000"/>
              </a:solidFill>
            </a:endParaRPr>
          </a:p>
          <a:p>
            <a:pPr algn="l"/>
            <a:r>
              <a:rPr lang="en-US" sz="1200" baseline="0" dirty="0">
                <a:solidFill>
                  <a:srgbClr val="FF0000"/>
                </a:solidFill>
              </a:rPr>
              <a:t>Ideally, you want to find bugs as early in the pipeline as possible. Finding later is costly and makes it harder to debug.  But </a:t>
            </a:r>
            <a:r>
              <a:rPr lang="en-US" sz="1200" b="0" i="0" u="none" strike="noStrike" kern="1200" cap="none" baseline="0" dirty="0">
                <a:solidFill>
                  <a:srgbClr val="FF0000"/>
                </a:solidFill>
                <a:latin typeface="Calibri"/>
                <a:cs typeface="Calibri" charset="0"/>
                <a:sym typeface="Calibri"/>
              </a:rPr>
              <a:t>limited</a:t>
            </a:r>
            <a:r>
              <a:rPr lang="en-US" sz="1200" baseline="0" dirty="0">
                <a:solidFill>
                  <a:srgbClr val="FF0000"/>
                </a:solidFill>
              </a:rPr>
              <a:t> tools to find bugs earlier in the pipeline. </a:t>
            </a:r>
          </a:p>
          <a:p>
            <a:pPr algn="l"/>
            <a:endParaRPr lang="en-US" sz="1200" baseline="0" dirty="0">
              <a:solidFill>
                <a:srgbClr val="FF0000"/>
              </a:solidFill>
            </a:endParaRPr>
          </a:p>
          <a:p>
            <a:pPr algn="l"/>
            <a:r>
              <a:rPr lang="en-US" sz="1200" baseline="0" dirty="0">
                <a:solidFill>
                  <a:srgbClr val="FF0000"/>
                </a:solidFill>
              </a:rPr>
              <a:t>Automation helps but provides no guarantees by itself. It is like replacing your manual screwdriver with a power drill. It offers no guarantee that what you are building is correct in the first place. </a:t>
            </a:r>
          </a:p>
          <a:p>
            <a:pPr algn="l"/>
            <a:r>
              <a:rPr lang="en-US" sz="1200" baseline="0" dirty="0">
                <a:solidFill>
                  <a:srgbClr val="FF0000"/>
                </a:solidFill>
              </a:rPr>
              <a:t>  - In fact, while without automation a fat finger would screw up one router, with automation, it could screw the entire network. </a:t>
            </a:r>
          </a:p>
          <a:p>
            <a:pPr algn="l"/>
            <a:endParaRPr lang="en-US" sz="1200" baseline="0" dirty="0">
              <a:solidFill>
                <a:srgbClr val="FF0000"/>
              </a:solidFill>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3997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End result: High operational cost and damage to the organization’s brand.</a:t>
            </a:r>
          </a:p>
          <a:p>
            <a:endParaRPr lang="en-US" dirty="0"/>
          </a:p>
          <a:p>
            <a:endParaRPr lang="en-US" dirty="0"/>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169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we are to tackle this complexity, we need fundamentally different ways of doing things. Things that are more formal and have a more solid footing.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468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idea behind this talk is a simple: We should learn from what HW and SW engineering communities have done to tame complexity in their own domains. </a:t>
            </a:r>
          </a:p>
          <a:p>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19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lgn="l"/>
            <a:endParaRPr lang="en-US" sz="1200" baseline="0" dirty="0">
              <a:solidFill>
                <a:srgbClr val="FF0000"/>
              </a:solidFill>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6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lgn="l"/>
            <a:endParaRPr lang="en-US" sz="1200" dirty="0">
              <a:solidFill>
                <a:srgbClr val="FF0000"/>
              </a:solidFill>
            </a:endParaRPr>
          </a:p>
        </p:txBody>
      </p:sp>
      <p:sp>
        <p:nvSpPr>
          <p:cNvPr id="310" name="Shape 3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326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 want to talk in</a:t>
            </a:r>
            <a:r>
              <a:rPr lang="en-US" baseline="0" dirty="0"/>
              <a:t> a bit more detail about control plane validation, since</a:t>
            </a:r>
          </a:p>
          <a:p>
            <a:endParaRPr lang="en-US" baseline="0" dirty="0"/>
          </a:p>
          <a:p>
            <a:pPr marL="228600" indent="-228600">
              <a:buAutoNum type="alphaLcParenR"/>
            </a:pPr>
            <a:r>
              <a:rPr lang="en-US" baseline="0" dirty="0"/>
              <a:t>It is a superset of data-plane validation</a:t>
            </a:r>
          </a:p>
          <a:p>
            <a:pPr marL="228600" indent="-228600">
              <a:buAutoNum type="alphaLcParenR"/>
            </a:pPr>
            <a:r>
              <a:rPr lang="en-US" baseline="0" dirty="0"/>
              <a:t>Is the foundation for building intent specification frameworks and new network dev tools</a:t>
            </a:r>
          </a:p>
          <a:p>
            <a:pPr marL="228600" indent="-228600">
              <a:buAutoNum type="alphaLcParenR"/>
            </a:pPr>
            <a:r>
              <a:rPr lang="en-US" baseline="0" dirty="0"/>
              <a:t>It is the area of focus for my research and my company, </a:t>
            </a:r>
            <a:r>
              <a:rPr lang="en-US" baseline="0" dirty="0" err="1"/>
              <a:t>Intentionet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335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rgbClr val="5E92C5"/>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1524000" y="1122362"/>
            <a:ext cx="9144000" cy="2387700"/>
          </a:xfrm>
          <a:prstGeom prst="rect">
            <a:avLst/>
          </a:prstGeom>
          <a:noFill/>
          <a:ln>
            <a:noFill/>
          </a:ln>
        </p:spPr>
        <p:txBody>
          <a:bodyPr lIns="91425" tIns="91425" rIns="91425" bIns="91425" anchor="b" anchorCtr="0"/>
          <a:lstStyle>
            <a:lvl1pPr marL="0" marR="0" lvl="0" indent="0" algn="ctr" rtl="0">
              <a:lnSpc>
                <a:spcPct val="90000"/>
              </a:lnSpc>
              <a:spcBef>
                <a:spcPts val="0"/>
              </a:spcBef>
              <a:buClr>
                <a:srgbClr val="833C0B"/>
              </a:buClr>
              <a:buFont typeface="Calibri"/>
              <a:buNone/>
              <a:defRPr sz="6000" b="0" i="0" u="none" strike="noStrike" cap="none">
                <a:solidFill>
                  <a:srgbClr val="5E92C5"/>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subTitle" idx="1"/>
          </p:nvPr>
        </p:nvSpPr>
        <p:spPr>
          <a:xfrm>
            <a:off x="1524000" y="3602037"/>
            <a:ext cx="9144000" cy="1655700"/>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95" name="Shape 95"/>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833C0B"/>
              </a:buClr>
              <a:buFont typeface="Calibri"/>
              <a:buNone/>
              <a:defRPr sz="4400" b="1" i="0" u="none" strike="noStrike" cap="none">
                <a:solidFill>
                  <a:srgbClr val="5E92C5"/>
                </a:solidFill>
                <a:latin typeface="+mj-lt"/>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dirty="0"/>
          </a:p>
        </p:txBody>
      </p:sp>
      <p:sp>
        <p:nvSpPr>
          <p:cNvPr id="98" name="Shape 98"/>
          <p:cNvSpPr txBox="1">
            <a:spLocks noGrp="1"/>
          </p:cNvSpPr>
          <p:nvPr>
            <p:ph type="body" idx="1"/>
          </p:nvPr>
        </p:nvSpPr>
        <p:spPr>
          <a:xfrm>
            <a:off x="838200" y="1825625"/>
            <a:ext cx="10515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01" name="Shape 101"/>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31850" y="1709738"/>
            <a:ext cx="10515600" cy="2852700"/>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833C0B"/>
              </a:buClr>
              <a:buFont typeface="Calibri"/>
              <a:buNone/>
              <a:defRPr sz="60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04" name="Shape 104"/>
          <p:cNvSpPr txBox="1">
            <a:spLocks noGrp="1"/>
          </p:cNvSpPr>
          <p:nvPr>
            <p:ph type="body" idx="1"/>
          </p:nvPr>
        </p:nvSpPr>
        <p:spPr>
          <a:xfrm>
            <a:off x="831850" y="4589462"/>
            <a:ext cx="10515600" cy="1500300"/>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06" name="Shape 106"/>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07" name="Shape 107"/>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833C0B"/>
              </a:buClr>
              <a:buFont typeface="Calibri"/>
              <a:buNone/>
              <a:defRPr sz="4400" b="1" i="0" u="none" strike="noStrike" cap="none">
                <a:solidFill>
                  <a:srgbClr val="5E92C5"/>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7" name="Shape 127"/>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28" name="Shape 128"/>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839787" y="457200"/>
            <a:ext cx="3932100" cy="1600200"/>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833C0B"/>
              </a:buClr>
              <a:buFont typeface="Calibri"/>
              <a:buNone/>
              <a:defRPr sz="32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5" name="Shape 135"/>
          <p:cNvSpPr txBox="1">
            <a:spLocks noGrp="1"/>
          </p:cNvSpPr>
          <p:nvPr>
            <p:ph type="body" idx="1"/>
          </p:nvPr>
        </p:nvSpPr>
        <p:spPr>
          <a:xfrm>
            <a:off x="5183187" y="987425"/>
            <a:ext cx="6172200" cy="4873500"/>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6" name="Shape 136"/>
          <p:cNvSpPr txBox="1">
            <a:spLocks noGrp="1"/>
          </p:cNvSpPr>
          <p:nvPr>
            <p:ph type="body" idx="2"/>
          </p:nvPr>
        </p:nvSpPr>
        <p:spPr>
          <a:xfrm>
            <a:off x="839787" y="2057400"/>
            <a:ext cx="3932100" cy="3811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39" name="Shape 139"/>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839787" y="457200"/>
            <a:ext cx="3932100" cy="1600200"/>
          </a:xfrm>
          <a:prstGeom prst="rect">
            <a:avLst/>
          </a:prstGeom>
          <a:noFill/>
          <a:ln>
            <a:noFill/>
          </a:ln>
        </p:spPr>
        <p:txBody>
          <a:bodyPr lIns="91425" tIns="91425" rIns="91425" bIns="91425" anchor="b" anchorCtr="0"/>
          <a:lstStyle>
            <a:lvl1pPr marL="0" marR="0" lvl="0" indent="0" algn="l" rtl="0">
              <a:lnSpc>
                <a:spcPct val="90000"/>
              </a:lnSpc>
              <a:spcBef>
                <a:spcPts val="0"/>
              </a:spcBef>
              <a:buClr>
                <a:srgbClr val="833C0B"/>
              </a:buClr>
              <a:buFont typeface="Calibri"/>
              <a:buNone/>
              <a:defRPr sz="32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2" name="Shape 142"/>
          <p:cNvSpPr>
            <a:spLocks noGrp="1"/>
          </p:cNvSpPr>
          <p:nvPr>
            <p:ph type="pic" idx="2"/>
          </p:nvPr>
        </p:nvSpPr>
        <p:spPr>
          <a:xfrm>
            <a:off x="5183187" y="987425"/>
            <a:ext cx="6172200" cy="4873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body" idx="1"/>
          </p:nvPr>
        </p:nvSpPr>
        <p:spPr>
          <a:xfrm>
            <a:off x="839787" y="2057400"/>
            <a:ext cx="3932100" cy="38115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46" name="Shape 146"/>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833C0B"/>
              </a:buClr>
              <a:buFont typeface="Calibri"/>
              <a:buNone/>
              <a:defRPr sz="44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49" name="Shape 149"/>
          <p:cNvSpPr txBox="1">
            <a:spLocks noGrp="1"/>
          </p:cNvSpPr>
          <p:nvPr>
            <p:ph type="body" idx="1"/>
          </p:nvPr>
        </p:nvSpPr>
        <p:spPr>
          <a:xfrm rot="5400000">
            <a:off x="3920400" y="-1256575"/>
            <a:ext cx="4351200" cy="105156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Shape 151"/>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52" name="Shape 152"/>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7133400" y="1956625"/>
            <a:ext cx="5811900" cy="26289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833C0B"/>
              </a:buClr>
              <a:buFont typeface="Calibri"/>
              <a:buNone/>
              <a:defRPr sz="44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55" name="Shape 155"/>
          <p:cNvSpPr txBox="1">
            <a:spLocks noGrp="1"/>
          </p:cNvSpPr>
          <p:nvPr>
            <p:ph type="body" idx="1"/>
          </p:nvPr>
        </p:nvSpPr>
        <p:spPr>
          <a:xfrm rot="5400000">
            <a:off x="1799400" y="-596075"/>
            <a:ext cx="5811900" cy="77343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57" name="Shape 157"/>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58" name="Shape 158"/>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NO FOOTER">
    <p:spTree>
      <p:nvGrpSpPr>
        <p:cNvPr id="1" name=""/>
        <p:cNvGrpSpPr/>
        <p:nvPr/>
      </p:nvGrpSpPr>
      <p:grpSpPr>
        <a:xfrm>
          <a:off x="0" y="0"/>
          <a:ext cx="0" cy="0"/>
          <a:chOff x="0" y="0"/>
          <a:chExt cx="0" cy="0"/>
        </a:xfrm>
      </p:grpSpPr>
      <p:sp>
        <p:nvSpPr>
          <p:cNvPr id="20" name="Slide Number"/>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Rectangle"/>
          <p:cNvSpPr/>
          <p:nvPr/>
        </p:nvSpPr>
        <p:spPr>
          <a:xfrm>
            <a:off x="3581407" y="6311590"/>
            <a:ext cx="5065293" cy="345689"/>
          </a:xfrm>
          <a:prstGeom prst="rect">
            <a:avLst/>
          </a:prstGeom>
          <a:solidFill>
            <a:srgbClr val="FFFFFF"/>
          </a:solidFill>
          <a:ln w="12700">
            <a:miter lim="400000"/>
          </a:ln>
        </p:spPr>
        <p:txBody>
          <a:bodyPr lIns="22860" rIns="22860" anchor="ctr"/>
          <a:lstStyle/>
          <a:p>
            <a:pPr algn="ctr">
              <a:defRPr>
                <a:solidFill>
                  <a:srgbClr val="FFFFFF"/>
                </a:solidFill>
              </a:defRPr>
            </a:pPr>
            <a:endParaRPr sz="700"/>
          </a:p>
        </p:txBody>
      </p:sp>
    </p:spTree>
    <p:extLst>
      <p:ext uri="{BB962C8B-B14F-4D97-AF65-F5344CB8AC3E}">
        <p14:creationId xmlns:p14="http://schemas.microsoft.com/office/powerpoint/2010/main" val="39409350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Tex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191043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Nunito"/>
              <a:buNone/>
              <a:defRPr sz="4800" b="1" i="0" u="none" strike="noStrike" cap="none">
                <a:solidFill>
                  <a:srgbClr val="5E92C5"/>
                </a:solidFill>
                <a:latin typeface="Nunito"/>
                <a:ea typeface="Nunito"/>
                <a:cs typeface="Nunito"/>
                <a:sym typeface="Nuni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4" name="Shape 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25" name="Shape 25"/>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Nunito"/>
              <a:buNone/>
              <a:defRPr sz="4800" b="1" i="0" u="none" strike="noStrike" cap="none">
                <a:solidFill>
                  <a:srgbClr val="5E92C5"/>
                </a:solidFill>
                <a:latin typeface="Nunito"/>
                <a:ea typeface="Nunito"/>
                <a:cs typeface="Nunito"/>
                <a:sym typeface="Nuni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8" name="Shape 28"/>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1" i="0" u="none" strike="noStrike" cap="none">
                <a:solidFill>
                  <a:schemeClr val="dk1"/>
                </a:solidFill>
                <a:latin typeface="Nunito"/>
                <a:ea typeface="Nunito"/>
                <a:cs typeface="Nunito"/>
                <a:sym typeface="Nunito"/>
              </a:defRPr>
            </a:lvl1pPr>
            <a:lvl2pPr marL="685800" marR="0" lvl="1" indent="-76200" algn="l" rtl="0">
              <a:lnSpc>
                <a:spcPct val="90000"/>
              </a:lnSpc>
              <a:spcBef>
                <a:spcPts val="500"/>
              </a:spcBef>
              <a:buClr>
                <a:schemeClr val="dk1"/>
              </a:buClr>
              <a:buSzPct val="100000"/>
              <a:buFont typeface="Arial"/>
              <a:buChar char="•"/>
              <a:defRPr sz="2400" b="1" i="0" u="none" strike="noStrike" cap="none">
                <a:solidFill>
                  <a:schemeClr val="dk1"/>
                </a:solidFill>
                <a:latin typeface="Nunito"/>
                <a:ea typeface="Nunito"/>
                <a:cs typeface="Nunito"/>
                <a:sym typeface="Nunito"/>
              </a:defRPr>
            </a:lvl2pPr>
            <a:lvl3pPr marL="1143000" marR="0" lvl="2" indent="-101600" algn="l" rtl="0">
              <a:lnSpc>
                <a:spcPct val="90000"/>
              </a:lnSpc>
              <a:spcBef>
                <a:spcPts val="500"/>
              </a:spcBef>
              <a:buClr>
                <a:schemeClr val="dk1"/>
              </a:buClr>
              <a:buSzPct val="100000"/>
              <a:buFont typeface="Arial"/>
              <a:buChar char="•"/>
              <a:defRPr sz="2000" b="1" i="0" u="none" strike="noStrike" cap="none">
                <a:solidFill>
                  <a:schemeClr val="dk1"/>
                </a:solidFill>
                <a:latin typeface="Nunito"/>
                <a:ea typeface="Nunito"/>
                <a:cs typeface="Nunito"/>
                <a:sym typeface="Nunito"/>
              </a:defRPr>
            </a:lvl3pPr>
            <a:lvl4pPr marL="1600200" marR="0" lvl="3" indent="-114300" algn="l" rtl="0">
              <a:lnSpc>
                <a:spcPct val="90000"/>
              </a:lnSpc>
              <a:spcBef>
                <a:spcPts val="500"/>
              </a:spcBef>
              <a:buClr>
                <a:schemeClr val="dk1"/>
              </a:buClr>
              <a:buSzPct val="100000"/>
              <a:buFont typeface="Arial"/>
              <a:buChar char="•"/>
              <a:defRPr sz="1800" b="1" i="0" u="none" strike="noStrike" cap="none">
                <a:solidFill>
                  <a:schemeClr val="dk1"/>
                </a:solidFill>
                <a:latin typeface="Nunito"/>
                <a:ea typeface="Nunito"/>
                <a:cs typeface="Nunito"/>
                <a:sym typeface="Nunito"/>
              </a:defRPr>
            </a:lvl4pPr>
            <a:lvl5pPr marL="2057400" marR="0" lvl="4" indent="-114300" algn="l" rtl="0">
              <a:lnSpc>
                <a:spcPct val="90000"/>
              </a:lnSpc>
              <a:spcBef>
                <a:spcPts val="500"/>
              </a:spcBef>
              <a:buClr>
                <a:schemeClr val="dk1"/>
              </a:buClr>
              <a:buSzPct val="100000"/>
              <a:buFont typeface="Arial"/>
              <a:buChar char="•"/>
              <a:defRPr sz="1800" b="1" i="0" u="none" strike="noStrike" cap="none">
                <a:solidFill>
                  <a:schemeClr val="dk1"/>
                </a:solidFill>
                <a:latin typeface="Nunito"/>
                <a:ea typeface="Nunito"/>
                <a:cs typeface="Nunito"/>
                <a:sym typeface="Nunito"/>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31" name="Shape 3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Nunito"/>
              <a:buNone/>
              <a:defRPr sz="4800" b="1" i="0" u="none" strike="noStrike" cap="none">
                <a:solidFill>
                  <a:srgbClr val="5E92C5"/>
                </a:solidFill>
                <a:latin typeface="Nunito"/>
                <a:ea typeface="Nunito"/>
                <a:cs typeface="Nunito"/>
                <a:sym typeface="Nunit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44" name="Shape 4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5E92C5"/>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838200" y="365125"/>
            <a:ext cx="10515600" cy="1325700"/>
          </a:xfrm>
          <a:prstGeom prst="rect">
            <a:avLst/>
          </a:prstGeom>
          <a:noFill/>
          <a:ln>
            <a:noFill/>
          </a:ln>
        </p:spPr>
        <p:txBody>
          <a:bodyPr lIns="91425" tIns="91425" rIns="91425" bIns="91425" anchor="ctr" anchorCtr="0"/>
          <a:lstStyle>
            <a:lvl1pPr marL="0" marR="0" lvl="0" indent="0" algn="l" rtl="0">
              <a:lnSpc>
                <a:spcPct val="90000"/>
              </a:lnSpc>
              <a:spcBef>
                <a:spcPts val="0"/>
              </a:spcBef>
              <a:buClr>
                <a:srgbClr val="833C0B"/>
              </a:buClr>
              <a:buFont typeface="Calibri"/>
              <a:buNone/>
              <a:defRPr sz="4400" b="0" i="0" u="none" strike="noStrike" cap="none">
                <a:solidFill>
                  <a:srgbClr val="833C0B"/>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6" name="Shape 86"/>
          <p:cNvSpPr txBox="1">
            <a:spLocks noGrp="1"/>
          </p:cNvSpPr>
          <p:nvPr>
            <p:ph type="body" idx="1"/>
          </p:nvPr>
        </p:nvSpPr>
        <p:spPr>
          <a:xfrm>
            <a:off x="838200" y="1825625"/>
            <a:ext cx="10515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a:t>Confidential - Intentionet</a:t>
            </a:r>
            <a:endParaRPr/>
          </a:p>
        </p:txBody>
      </p:sp>
      <p:sp>
        <p:nvSpPr>
          <p:cNvPr id="89" name="Shape 89"/>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4" r:id="rId4"/>
    <p:sldLayoutId id="2147483666" r:id="rId5"/>
    <p:sldLayoutId id="2147483667" r:id="rId6"/>
    <p:sldLayoutId id="2147483668" r:id="rId7"/>
    <p:sldLayoutId id="2147483669" r:id="rId8"/>
    <p:sldLayoutId id="2147483672" r:id="rId9"/>
    <p:sldLayoutId id="21474836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5E92C5"/>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6.tiff"/><Relationship Id="rId7" Type="http://schemas.openxmlformats.org/officeDocument/2006/relationships/image" Target="../media/image7.emf"/><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1" Type="http://schemas.openxmlformats.org/officeDocument/2006/relationships/image" Target="../media/image18.tiff"/><Relationship Id="rId12" Type="http://schemas.openxmlformats.org/officeDocument/2006/relationships/hyperlink" Target="http://www.propane-lang.org/" TargetMode="External"/><Relationship Id="rId13" Type="http://schemas.openxmlformats.org/officeDocument/2006/relationships/image" Target="../media/image7.emf"/><Relationship Id="rId1" Type="http://schemas.openxmlformats.org/officeDocument/2006/relationships/tags" Target="../tags/tag9.xml"/><Relationship Id="rId2" Type="http://schemas.openxmlformats.org/officeDocument/2006/relationships/slideLayout" Target="../slideLayouts/slideLayout13.xml"/><Relationship Id="rId3" Type="http://schemas.openxmlformats.org/officeDocument/2006/relationships/notesSlide" Target="../notesSlides/notesSlide9.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6.tiff"/></Relationships>
</file>

<file path=ppt/slides/_rels/slide13.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13.xml"/><Relationship Id="rId3"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9.png"/><Relationship Id="rId1" Type="http://schemas.openxmlformats.org/officeDocument/2006/relationships/tags" Target="../tags/tag13.xml"/><Relationship Id="rId2"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9.xml"/><Relationship Id="rId3"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20.png"/><Relationship Id="rId1" Type="http://schemas.openxmlformats.org/officeDocument/2006/relationships/tags" Target="../tags/tag17.xml"/><Relationship Id="rId2"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hyperlink" Target="http://www.propane-lang.org/" TargetMode="External"/><Relationship Id="rId5" Type="http://schemas.openxmlformats.org/officeDocument/2006/relationships/image" Target="../media/image3.jpg"/><Relationship Id="rId6" Type="http://schemas.openxmlformats.org/officeDocument/2006/relationships/image" Target="../media/image6.tiff"/><Relationship Id="rId7" Type="http://schemas.openxmlformats.org/officeDocument/2006/relationships/image" Target="../media/image21.png"/><Relationship Id="rId8" Type="http://schemas.openxmlformats.org/officeDocument/2006/relationships/image" Target="../media/image5.png"/><Relationship Id="rId9" Type="http://schemas.openxmlformats.org/officeDocument/2006/relationships/image" Target="../media/image22.png"/><Relationship Id="rId1" Type="http://schemas.openxmlformats.org/officeDocument/2006/relationships/tags" Target="../tags/tag19.xml"/><Relationship Id="rId2"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6.tiff"/><Relationship Id="rId5" Type="http://schemas.openxmlformats.org/officeDocument/2006/relationships/image" Target="../media/image21.png"/><Relationship Id="rId6" Type="http://schemas.openxmlformats.org/officeDocument/2006/relationships/image" Target="../media/image5.png"/><Relationship Id="rId1" Type="http://schemas.openxmlformats.org/officeDocument/2006/relationships/tags" Target="../tags/tag21.xml"/><Relationship Id="rId2"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11.xml"/><Relationship Id="rId3"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19.xml"/><Relationship Id="rId3"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3.jpg"/><Relationship Id="rId5" Type="http://schemas.openxmlformats.org/officeDocument/2006/relationships/image" Target="../media/image5.png"/><Relationship Id="rId6" Type="http://schemas.openxmlformats.org/officeDocument/2006/relationships/image" Target="../media/image6.tiff"/><Relationship Id="rId7" Type="http://schemas.openxmlformats.org/officeDocument/2006/relationships/image" Target="../media/image7.emf"/><Relationship Id="rId8" Type="http://schemas.openxmlformats.org/officeDocument/2006/relationships/image" Target="../media/image8.tif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19.xml"/><Relationship Id="rId3"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19.xml"/><Relationship Id="rId3"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6.tiff"/><Relationship Id="rId5" Type="http://schemas.openxmlformats.org/officeDocument/2006/relationships/image" Target="../media/image21.png"/><Relationship Id="rId6" Type="http://schemas.openxmlformats.org/officeDocument/2006/relationships/image" Target="../media/image5.png"/><Relationship Id="rId1" Type="http://schemas.openxmlformats.org/officeDocument/2006/relationships/tags" Target="../tags/tag26.xml"/><Relationship Id="rId2"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11.xml"/><Relationship Id="rId3"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5.png"/><Relationship Id="rId5" Type="http://schemas.openxmlformats.org/officeDocument/2006/relationships/image" Target="../media/image23.jpg"/><Relationship Id="rId6" Type="http://schemas.openxmlformats.org/officeDocument/2006/relationships/image" Target="../media/image24.tiff"/><Relationship Id="rId1" Type="http://schemas.openxmlformats.org/officeDocument/2006/relationships/tags" Target="../tags/tag29.xml"/><Relationship Id="rId2"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diagramData" Target="../diagrams/data4.xml"/></Relationships>
</file>

<file path=ppt/slides/_rels/slide37.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9.tiff"/><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3.jpg"/><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3.jpg"/><Relationship Id="rId5"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tiff"/><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tags" Target="../tags/tag4.xml"/><Relationship Id="rId2"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4" name="Shape 164"/>
          <p:cNvPicPr preferRelativeResize="0">
            <a:picLocks noChangeAspect="1"/>
          </p:cNvPicPr>
          <p:nvPr/>
        </p:nvPicPr>
        <p:blipFill rotWithShape="1">
          <a:blip r:embed="rId3">
            <a:alphaModFix/>
          </a:blip>
          <a:srcRect/>
          <a:stretch/>
        </p:blipFill>
        <p:spPr>
          <a:xfrm>
            <a:off x="3903597" y="5444892"/>
            <a:ext cx="4384806" cy="602370"/>
          </a:xfrm>
          <a:prstGeom prst="rect">
            <a:avLst/>
          </a:prstGeom>
          <a:noFill/>
          <a:ln>
            <a:noFill/>
          </a:ln>
        </p:spPr>
      </p:pic>
      <p:sp>
        <p:nvSpPr>
          <p:cNvPr id="2" name="TextBox 1"/>
          <p:cNvSpPr txBox="1"/>
          <p:nvPr/>
        </p:nvSpPr>
        <p:spPr>
          <a:xfrm>
            <a:off x="4078281" y="3777716"/>
            <a:ext cx="4030578" cy="584775"/>
          </a:xfrm>
          <a:prstGeom prst="rect">
            <a:avLst/>
          </a:prstGeom>
          <a:noFill/>
        </p:spPr>
        <p:txBody>
          <a:bodyPr wrap="square" rtlCol="0">
            <a:spAutoFit/>
          </a:bodyPr>
          <a:lstStyle/>
          <a:p>
            <a:pPr algn="ctr"/>
            <a:r>
              <a:rPr lang="en-US" sz="3200" dirty="0">
                <a:solidFill>
                  <a:schemeClr val="tx1"/>
                </a:solidFill>
                <a:latin typeface="+mn-lt"/>
                <a:ea typeface="Al Bayan Plain" charset="-78"/>
                <a:cs typeface="Al Bayan Plain" charset="-78"/>
              </a:rPr>
              <a:t>Ratul Mahajan</a:t>
            </a:r>
          </a:p>
        </p:txBody>
      </p:sp>
      <p:sp>
        <p:nvSpPr>
          <p:cNvPr id="3" name="Title 2"/>
          <p:cNvSpPr>
            <a:spLocks noGrp="1"/>
          </p:cNvSpPr>
          <p:nvPr>
            <p:ph type="ctrTitle"/>
          </p:nvPr>
        </p:nvSpPr>
        <p:spPr>
          <a:xfrm>
            <a:off x="511444" y="641916"/>
            <a:ext cx="11205275" cy="2592492"/>
          </a:xfrm>
        </p:spPr>
        <p:txBody>
          <a:bodyPr anchor="ctr"/>
          <a:lstStyle/>
          <a:p>
            <a:pPr>
              <a:spcBef>
                <a:spcPts val="600"/>
              </a:spcBef>
            </a:pPr>
            <a:r>
              <a:rPr lang="en-US" sz="4400" b="1" dirty="0">
                <a:solidFill>
                  <a:srgbClr val="5E92C5"/>
                </a:solidFill>
                <a:latin typeface="+mj-lt"/>
              </a:rPr>
              <a:t>Network engineers can uncross their fingers by emulating hardware and software engineers</a:t>
            </a:r>
          </a:p>
        </p:txBody>
      </p:sp>
      <p:sp>
        <p:nvSpPr>
          <p:cNvPr id="6" name="TextBox 5"/>
          <p:cNvSpPr txBox="1"/>
          <p:nvPr/>
        </p:nvSpPr>
        <p:spPr>
          <a:xfrm>
            <a:off x="5428796" y="6047262"/>
            <a:ext cx="2276315" cy="461665"/>
          </a:xfrm>
          <a:prstGeom prst="rect">
            <a:avLst/>
          </a:prstGeom>
          <a:noFill/>
        </p:spPr>
        <p:txBody>
          <a:bodyPr wrap="square" rtlCol="0">
            <a:spAutoFit/>
          </a:bodyPr>
          <a:lstStyle/>
          <a:p>
            <a:r>
              <a:rPr lang="en-US" sz="2400" dirty="0">
                <a:solidFill>
                  <a:schemeClr val="tx2">
                    <a:lumMod val="50000"/>
                  </a:schemeClr>
                </a:solidFill>
                <a:latin typeface="+mn-lt"/>
                <a:cs typeface="Arabic Typesetting" panose="03020402040406030203" pitchFamily="66" charset="-78"/>
              </a:rPr>
              <a:t>@</a:t>
            </a:r>
            <a:r>
              <a:rPr lang="en-US" sz="2400" dirty="0" err="1">
                <a:solidFill>
                  <a:schemeClr val="tx2">
                    <a:lumMod val="50000"/>
                  </a:schemeClr>
                </a:solidFill>
                <a:latin typeface="+mn-lt"/>
                <a:cs typeface="Arabic Typesetting" panose="03020402040406030203" pitchFamily="66" charset="-78"/>
              </a:rPr>
              <a:t>intentionet</a:t>
            </a:r>
            <a:endParaRPr lang="en-US" sz="2400" dirty="0">
              <a:solidFill>
                <a:schemeClr val="tx2">
                  <a:lumMod val="50000"/>
                </a:schemeClr>
              </a:solidFill>
              <a:latin typeface="+mn-lt"/>
              <a:cs typeface="Arabic Typesetting" panose="03020402040406030203" pitchFamily="66" charset="-78"/>
            </a:endParaRPr>
          </a:p>
        </p:txBody>
      </p:sp>
      <p:pic>
        <p:nvPicPr>
          <p:cNvPr id="7" name="Picture 6"/>
          <p:cNvPicPr>
            <a:picLocks noChangeAspect="1"/>
          </p:cNvPicPr>
          <p:nvPr/>
        </p:nvPicPr>
        <p:blipFill>
          <a:blip r:embed="rId4"/>
          <a:stretch>
            <a:fillRect/>
          </a:stretch>
        </p:blipFill>
        <p:spPr>
          <a:xfrm>
            <a:off x="4926842" y="6095409"/>
            <a:ext cx="516702" cy="415206"/>
          </a:xfrm>
          <a:prstGeom prst="rect">
            <a:avLst/>
          </a:prstGeom>
        </p:spPr>
      </p:pic>
      <p:sp>
        <p:nvSpPr>
          <p:cNvPr id="8" name="TextBox 7">
            <a:extLst>
              <a:ext uri="{FF2B5EF4-FFF2-40B4-BE49-F238E27FC236}">
                <a16:creationId xmlns="" xmlns:a16="http://schemas.microsoft.com/office/drawing/2014/main" id="{BF1976B3-6D18-4ABB-A7E8-C08382E4A74B}"/>
              </a:ext>
            </a:extLst>
          </p:cNvPr>
          <p:cNvSpPr txBox="1"/>
          <p:nvPr/>
        </p:nvSpPr>
        <p:spPr>
          <a:xfrm>
            <a:off x="4227283" y="4250543"/>
            <a:ext cx="3756656" cy="461665"/>
          </a:xfrm>
          <a:prstGeom prst="rect">
            <a:avLst/>
          </a:prstGeom>
          <a:noFill/>
        </p:spPr>
        <p:txBody>
          <a:bodyPr wrap="square" rtlCol="0">
            <a:spAutoFit/>
          </a:bodyPr>
          <a:lstStyle/>
          <a:p>
            <a:pPr algn="ctr"/>
            <a:r>
              <a:rPr lang="en-US" sz="2400" dirty="0">
                <a:solidFill>
                  <a:schemeClr val="tx2">
                    <a:lumMod val="50000"/>
                  </a:schemeClr>
                </a:solidFill>
                <a:latin typeface="+mn-lt"/>
                <a:cs typeface="Arabic Typesetting" panose="03020402040406030203" pitchFamily="66" charset="-78"/>
              </a:rPr>
              <a:t>ratul@intentionet.com</a:t>
            </a:r>
          </a:p>
        </p:txBody>
      </p:sp>
    </p:spTree>
  </p:cSld>
  <p:clrMapOvr>
    <a:masterClrMapping/>
  </p:clrMapOvr>
  <mc:AlternateContent xmlns:mc="http://schemas.openxmlformats.org/markup-compatibility/2006" xmlns:p14="http://schemas.microsoft.com/office/powerpoint/2010/main">
    <mc:Choice Requires="p14">
      <p:transition spd="slow" p14:dur="2000" advTm="40861"/>
    </mc:Choice>
    <mc:Fallback xmlns="">
      <p:transition spd="slow" advTm="408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cxnSp>
        <p:nvCxnSpPr>
          <p:cNvPr id="64" name="Straight Arrow Connector 63"/>
          <p:cNvCxnSpPr/>
          <p:nvPr/>
        </p:nvCxnSpPr>
        <p:spPr>
          <a:xfrm>
            <a:off x="2940308"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Shape 319" descr="Related image"/>
          <p:cNvPicPr preferRelativeResize="0"/>
          <p:nvPr/>
        </p:nvPicPr>
        <p:blipFill rotWithShape="1">
          <a:blip r:embed="rId4">
            <a:alphaModFix/>
          </a:blip>
          <a:srcRect/>
          <a:stretch/>
        </p:blipFill>
        <p:spPr>
          <a:xfrm>
            <a:off x="1999923" y="2559327"/>
            <a:ext cx="847181" cy="1005961"/>
          </a:xfrm>
          <a:prstGeom prst="rect">
            <a:avLst/>
          </a:prstGeom>
          <a:noFill/>
          <a:ln>
            <a:noFill/>
          </a:ln>
        </p:spPr>
      </p:pic>
      <p:sp>
        <p:nvSpPr>
          <p:cNvPr id="92" name="TextBox 91"/>
          <p:cNvSpPr txBox="1"/>
          <p:nvPr/>
        </p:nvSpPr>
        <p:spPr>
          <a:xfrm>
            <a:off x="8735357" y="3598724"/>
            <a:ext cx="2266940" cy="707886"/>
          </a:xfrm>
          <a:prstGeom prst="rect">
            <a:avLst/>
          </a:prstGeom>
          <a:noFill/>
        </p:spPr>
        <p:txBody>
          <a:bodyPr wrap="square" rtlCol="0">
            <a:spAutoFit/>
          </a:bodyPr>
          <a:lstStyle/>
          <a:p>
            <a:pPr algn="ctr"/>
            <a:r>
              <a:rPr lang="en-US" sz="2000" b="1" dirty="0">
                <a:latin typeface="+mn-lt"/>
              </a:rPr>
              <a:t>Runtime network behavior</a:t>
            </a:r>
          </a:p>
        </p:txBody>
      </p:sp>
      <p:grpSp>
        <p:nvGrpSpPr>
          <p:cNvPr id="69" name="Group 68"/>
          <p:cNvGrpSpPr/>
          <p:nvPr/>
        </p:nvGrpSpPr>
        <p:grpSpPr>
          <a:xfrm>
            <a:off x="8990821" y="2578752"/>
            <a:ext cx="1529247" cy="884633"/>
            <a:chOff x="8118935" y="5447578"/>
            <a:chExt cx="1529247" cy="884633"/>
          </a:xfrm>
        </p:grpSpPr>
        <p:sp>
          <p:nvSpPr>
            <p:cNvPr id="14" name="Oval 13"/>
            <p:cNvSpPr/>
            <p:nvPr/>
          </p:nvSpPr>
          <p:spPr>
            <a:xfrm>
              <a:off x="8828703" y="5734588"/>
              <a:ext cx="236958" cy="247973"/>
            </a:xfrm>
            <a:prstGeom prst="ellipse">
              <a:avLst/>
            </a:prstGeom>
            <a:solidFill>
              <a:schemeClr val="accent1"/>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cxnSp>
          <p:nvCxnSpPr>
            <p:cNvPr id="19" name="Straight Connector 18"/>
            <p:cNvCxnSpPr>
              <a:stCxn id="14" idx="7"/>
            </p:cNvCxnSpPr>
            <p:nvPr/>
          </p:nvCxnSpPr>
          <p:spPr>
            <a:xfrm flipV="1">
              <a:off x="9030959" y="5587038"/>
              <a:ext cx="617223" cy="183865"/>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4" idx="5"/>
            </p:cNvCxnSpPr>
            <p:nvPr/>
          </p:nvCxnSpPr>
          <p:spPr>
            <a:xfrm>
              <a:off x="9030959" y="5946246"/>
              <a:ext cx="617223" cy="383314"/>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118935" y="5858574"/>
              <a:ext cx="725266" cy="1"/>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9" name="Group 288"/>
            <p:cNvGrpSpPr/>
            <p:nvPr/>
          </p:nvGrpSpPr>
          <p:grpSpPr>
            <a:xfrm rot="1981259">
              <a:off x="8996199" y="6179359"/>
              <a:ext cx="495320" cy="152852"/>
              <a:chOff x="6116667" y="6087799"/>
              <a:chExt cx="495320" cy="152852"/>
            </a:xfrm>
          </p:grpSpPr>
          <p:sp>
            <p:nvSpPr>
              <p:cNvPr id="72" name="Rectangle 71"/>
              <p:cNvSpPr/>
              <p:nvPr/>
            </p:nvSpPr>
            <p:spPr>
              <a:xfrm>
                <a:off x="6116667" y="6092727"/>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73" name="Rectangle 72"/>
              <p:cNvSpPr/>
              <p:nvPr/>
            </p:nvSpPr>
            <p:spPr>
              <a:xfrm>
                <a:off x="6395011" y="6087799"/>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75" name="Rectangle 74"/>
            <p:cNvSpPr/>
            <p:nvPr/>
          </p:nvSpPr>
          <p:spPr>
            <a:xfrm>
              <a:off x="8448132" y="5646778"/>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nvGrpSpPr>
            <p:cNvPr id="290" name="Group 289"/>
            <p:cNvGrpSpPr/>
            <p:nvPr/>
          </p:nvGrpSpPr>
          <p:grpSpPr>
            <a:xfrm rot="20512551">
              <a:off x="9010072" y="5447578"/>
              <a:ext cx="510933" cy="156227"/>
              <a:chOff x="6154506" y="5493876"/>
              <a:chExt cx="510933" cy="156227"/>
            </a:xfrm>
          </p:grpSpPr>
          <p:sp>
            <p:nvSpPr>
              <p:cNvPr id="76" name="Rectangle 75"/>
              <p:cNvSpPr/>
              <p:nvPr/>
            </p:nvSpPr>
            <p:spPr>
              <a:xfrm>
                <a:off x="6154506" y="5493876"/>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77" name="Rectangle 76"/>
              <p:cNvSpPr/>
              <p:nvPr/>
            </p:nvSpPr>
            <p:spPr>
              <a:xfrm>
                <a:off x="6448463" y="5502179"/>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96" name="Rectangle 95"/>
            <p:cNvSpPr/>
            <p:nvPr/>
          </p:nvSpPr>
          <p:spPr>
            <a:xfrm>
              <a:off x="8140963" y="564327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305" name="Title 304"/>
          <p:cNvSpPr>
            <a:spLocks noGrp="1"/>
          </p:cNvSpPr>
          <p:nvPr>
            <p:ph type="title"/>
          </p:nvPr>
        </p:nvSpPr>
        <p:spPr/>
        <p:txBody>
          <a:bodyPr/>
          <a:lstStyle/>
          <a:p>
            <a:r>
              <a:rPr lang="en-US" sz="4000" dirty="0">
                <a:latin typeface="+mj-lt"/>
              </a:rPr>
              <a:t>Network validation landscape</a:t>
            </a:r>
          </a:p>
        </p:txBody>
      </p:sp>
      <p:grpSp>
        <p:nvGrpSpPr>
          <p:cNvPr id="24" name="Group 23"/>
          <p:cNvGrpSpPr/>
          <p:nvPr/>
        </p:nvGrpSpPr>
        <p:grpSpPr>
          <a:xfrm>
            <a:off x="5312045" y="2705891"/>
            <a:ext cx="1085064" cy="653876"/>
            <a:chOff x="5548391" y="3282671"/>
            <a:chExt cx="1208868" cy="720081"/>
          </a:xfrm>
        </p:grpSpPr>
        <p:pic>
          <p:nvPicPr>
            <p:cNvPr id="27" name="Picture 26"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91" y="3282671"/>
              <a:ext cx="588208" cy="5499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052" y="3304319"/>
              <a:ext cx="588207" cy="5499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051" y="3452779"/>
              <a:ext cx="588208" cy="54997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p:cNvPicPr>
            <a:picLocks/>
          </p:cNvPicPr>
          <p:nvPr/>
        </p:nvPicPr>
        <p:blipFill>
          <a:blip r:embed="rId6"/>
          <a:stretch>
            <a:fillRect/>
          </a:stretch>
        </p:blipFill>
        <p:spPr>
          <a:xfrm>
            <a:off x="3579355" y="2556129"/>
            <a:ext cx="1005840" cy="1005840"/>
          </a:xfrm>
          <a:prstGeom prst="rect">
            <a:avLst/>
          </a:prstGeom>
        </p:spPr>
      </p:pic>
      <p:sp>
        <p:nvSpPr>
          <p:cNvPr id="31" name="TextBox 30"/>
          <p:cNvSpPr txBox="1"/>
          <p:nvPr/>
        </p:nvSpPr>
        <p:spPr>
          <a:xfrm>
            <a:off x="3398984" y="3476213"/>
            <a:ext cx="1393723" cy="707886"/>
          </a:xfrm>
          <a:prstGeom prst="rect">
            <a:avLst/>
          </a:prstGeom>
          <a:noFill/>
        </p:spPr>
        <p:txBody>
          <a:bodyPr wrap="square" rtlCol="0">
            <a:spAutoFit/>
          </a:bodyPr>
          <a:lstStyle/>
          <a:p>
            <a:pPr algn="ctr"/>
            <a:r>
              <a:rPr lang="en-US" sz="2000" b="1" dirty="0">
                <a:latin typeface="+mn-lt"/>
              </a:rPr>
              <a:t>Policy</a:t>
            </a:r>
            <a:br>
              <a:rPr lang="en-US" sz="2000" b="1" dirty="0">
                <a:latin typeface="+mn-lt"/>
              </a:rPr>
            </a:br>
            <a:r>
              <a:rPr lang="en-US" sz="2000" b="1" dirty="0">
                <a:latin typeface="+mn-lt"/>
              </a:rPr>
              <a:t>spec</a:t>
            </a:r>
          </a:p>
        </p:txBody>
      </p:sp>
      <p:sp>
        <p:nvSpPr>
          <p:cNvPr id="33" name="TextBox 32"/>
          <p:cNvSpPr txBox="1"/>
          <p:nvPr/>
        </p:nvSpPr>
        <p:spPr>
          <a:xfrm>
            <a:off x="6859454" y="3534312"/>
            <a:ext cx="1536251" cy="707886"/>
          </a:xfrm>
          <a:prstGeom prst="rect">
            <a:avLst/>
          </a:prstGeom>
          <a:noFill/>
        </p:spPr>
        <p:txBody>
          <a:bodyPr wrap="square" rtlCol="0">
            <a:spAutoFit/>
          </a:bodyPr>
          <a:lstStyle/>
          <a:p>
            <a:pPr algn="ctr"/>
            <a:r>
              <a:rPr lang="en-US" sz="2000" b="1" dirty="0">
                <a:solidFill>
                  <a:schemeClr val="tx1"/>
                </a:solidFill>
                <a:latin typeface="+mn-lt"/>
              </a:rPr>
              <a:t>Dynamic state</a:t>
            </a:r>
          </a:p>
        </p:txBody>
      </p:sp>
      <p:grpSp>
        <p:nvGrpSpPr>
          <p:cNvPr id="2" name="Group 1"/>
          <p:cNvGrpSpPr/>
          <p:nvPr/>
        </p:nvGrpSpPr>
        <p:grpSpPr>
          <a:xfrm>
            <a:off x="7132033" y="2809604"/>
            <a:ext cx="1053985" cy="596378"/>
            <a:chOff x="4914167" y="5342538"/>
            <a:chExt cx="1053985" cy="596378"/>
          </a:xfrm>
        </p:grpSpPr>
        <p:pic>
          <p:nvPicPr>
            <p:cNvPr id="34" name="Picture 33"/>
            <p:cNvPicPr>
              <a:picLocks noChangeAspect="1"/>
            </p:cNvPicPr>
            <p:nvPr/>
          </p:nvPicPr>
          <p:blipFill>
            <a:blip r:embed="rId7">
              <a:grayscl/>
            </a:blip>
            <a:stretch>
              <a:fillRect/>
            </a:stretch>
          </p:blipFill>
          <p:spPr>
            <a:xfrm>
              <a:off x="4914167" y="5378576"/>
              <a:ext cx="457200" cy="393700"/>
            </a:xfrm>
            <a:prstGeom prst="rect">
              <a:avLst/>
            </a:prstGeom>
          </p:spPr>
        </p:pic>
        <p:pic>
          <p:nvPicPr>
            <p:cNvPr id="35" name="Picture 34"/>
            <p:cNvPicPr>
              <a:picLocks noChangeAspect="1"/>
            </p:cNvPicPr>
            <p:nvPr/>
          </p:nvPicPr>
          <p:blipFill>
            <a:blip r:embed="rId7">
              <a:grayscl/>
            </a:blip>
            <a:stretch>
              <a:fillRect/>
            </a:stretch>
          </p:blipFill>
          <p:spPr>
            <a:xfrm>
              <a:off x="5145648" y="5545216"/>
              <a:ext cx="457200" cy="393700"/>
            </a:xfrm>
            <a:prstGeom prst="rect">
              <a:avLst/>
            </a:prstGeom>
          </p:spPr>
        </p:pic>
        <p:pic>
          <p:nvPicPr>
            <p:cNvPr id="36" name="Picture 35"/>
            <p:cNvPicPr>
              <a:picLocks noChangeAspect="1"/>
            </p:cNvPicPr>
            <p:nvPr/>
          </p:nvPicPr>
          <p:blipFill>
            <a:blip r:embed="rId7">
              <a:grayscl/>
            </a:blip>
            <a:stretch>
              <a:fillRect/>
            </a:stretch>
          </p:blipFill>
          <p:spPr>
            <a:xfrm>
              <a:off x="5510952" y="5342538"/>
              <a:ext cx="457200" cy="393700"/>
            </a:xfrm>
            <a:prstGeom prst="rect">
              <a:avLst/>
            </a:prstGeom>
          </p:spPr>
        </p:pic>
      </p:grpSp>
      <p:cxnSp>
        <p:nvCxnSpPr>
          <p:cNvPr id="37" name="Straight Arrow Connector 36"/>
          <p:cNvCxnSpPr/>
          <p:nvPr/>
        </p:nvCxnSpPr>
        <p:spPr>
          <a:xfrm>
            <a:off x="4677515"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461277"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311779"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359272" y="5069570"/>
            <a:ext cx="5502703" cy="1381680"/>
          </a:xfrm>
          <a:prstGeom prst="roundRect">
            <a:avLst/>
          </a:prstGeom>
          <a:solidFill>
            <a:schemeClr val="tx2">
              <a:lumMod val="75000"/>
            </a:schemeClr>
          </a:solidFill>
          <a:ln w="38100" cap="flat" cmpd="sng">
            <a:solidFill>
              <a:schemeClr val="tx1"/>
            </a:solidFill>
            <a:prstDash val="solid"/>
            <a:miter/>
            <a:headEnd type="stealth" w="lg" len="lg"/>
            <a:tailEnd type="none" w="med" len="med"/>
          </a:ln>
          <a:effectLst>
            <a:outerShdw blurRad="50800" dist="38100" dir="2700000" algn="tl" rotWithShape="0">
              <a:prstClr val="black">
                <a:alpha val="40000"/>
              </a:prstClr>
            </a:outerShdw>
          </a:effectLst>
        </p:spPr>
        <p:txBody>
          <a:bodyPr lIns="91425" tIns="45700" rIns="91425" bIns="45700" rtlCol="0" anchor="ctr" anchorCtr="0">
            <a:noAutofit/>
          </a:bodyPr>
          <a:lstStyle/>
          <a:p>
            <a:pPr algn="ctr">
              <a:spcBef>
                <a:spcPts val="600"/>
              </a:spcBef>
            </a:pPr>
            <a:r>
              <a:rPr lang="en-US" sz="2800" b="1" dirty="0">
                <a:solidFill>
                  <a:schemeClr val="bg1"/>
                </a:solidFill>
                <a:latin typeface="+mn-lt"/>
                <a:ea typeface="Calibri"/>
                <a:cs typeface="Calibri"/>
                <a:sym typeface="Calibri"/>
              </a:rPr>
              <a:t>Data plane validation</a:t>
            </a:r>
            <a:endParaRPr lang="en-US" sz="3200" b="1" dirty="0">
              <a:solidFill>
                <a:schemeClr val="bg1"/>
              </a:solidFill>
              <a:latin typeface="+mn-lt"/>
              <a:ea typeface="Calibri"/>
              <a:cs typeface="Calibri"/>
              <a:sym typeface="Calibri"/>
            </a:endParaRPr>
          </a:p>
          <a:p>
            <a:pPr algn="ctr">
              <a:spcBef>
                <a:spcPts val="600"/>
              </a:spcBef>
            </a:pPr>
            <a:r>
              <a:rPr lang="en-US" sz="2000" dirty="0">
                <a:solidFill>
                  <a:schemeClr val="bg1"/>
                </a:solidFill>
                <a:latin typeface="+mn-lt"/>
                <a:ea typeface="Calibri" charset="0"/>
                <a:cs typeface="Calibri" charset="0"/>
              </a:rPr>
              <a:t>Analyzes the </a:t>
            </a:r>
            <a:r>
              <a:rPr lang="en-US" sz="2000" u="sng" dirty="0">
                <a:solidFill>
                  <a:schemeClr val="bg1"/>
                </a:solidFill>
                <a:latin typeface="+mn-lt"/>
                <a:ea typeface="Calibri" charset="0"/>
                <a:cs typeface="Calibri" charset="0"/>
              </a:rPr>
              <a:t>current</a:t>
            </a:r>
            <a:r>
              <a:rPr lang="en-US" sz="2000" dirty="0">
                <a:solidFill>
                  <a:schemeClr val="bg1"/>
                </a:solidFill>
                <a:latin typeface="+mn-lt"/>
                <a:ea typeface="Calibri" charset="0"/>
                <a:cs typeface="Calibri" charset="0"/>
              </a:rPr>
              <a:t> network state</a:t>
            </a:r>
            <a:endParaRPr lang="en-US" sz="2000" dirty="0">
              <a:solidFill>
                <a:schemeClr val="bg1"/>
              </a:solidFill>
              <a:latin typeface="+mn-lt"/>
              <a:ea typeface="Calibri" charset="0"/>
              <a:cs typeface="Calibri" charset="0"/>
              <a:sym typeface="Wingdings"/>
            </a:endParaRPr>
          </a:p>
          <a:p>
            <a:pPr algn="ctr">
              <a:spcBef>
                <a:spcPts val="600"/>
              </a:spcBef>
            </a:pPr>
            <a:r>
              <a:rPr lang="en-US" sz="2000" dirty="0">
                <a:solidFill>
                  <a:schemeClr val="bg1"/>
                </a:solidFill>
                <a:latin typeface="+mn-lt"/>
                <a:ea typeface="Calibri" charset="0"/>
                <a:cs typeface="Calibri" charset="0"/>
              </a:rPr>
              <a:t>HSA, </a:t>
            </a:r>
            <a:r>
              <a:rPr lang="en-US" sz="2000" dirty="0" err="1">
                <a:solidFill>
                  <a:schemeClr val="bg1"/>
                </a:solidFill>
                <a:latin typeface="+mn-lt"/>
                <a:ea typeface="Calibri" charset="0"/>
                <a:cs typeface="Calibri" charset="0"/>
                <a:sym typeface="Wingdings"/>
              </a:rPr>
              <a:t>VeriFlow</a:t>
            </a:r>
            <a:r>
              <a:rPr lang="en-US" sz="2000" dirty="0">
                <a:solidFill>
                  <a:schemeClr val="bg1"/>
                </a:solidFill>
                <a:latin typeface="+mn-lt"/>
                <a:ea typeface="Calibri" charset="0"/>
                <a:cs typeface="Calibri" charset="0"/>
                <a:sym typeface="Wingdings"/>
              </a:rPr>
              <a:t>, Delta-Net, </a:t>
            </a:r>
            <a:r>
              <a:rPr lang="mr-IN" sz="2000" dirty="0">
                <a:solidFill>
                  <a:schemeClr val="bg1"/>
                </a:solidFill>
                <a:latin typeface="+mn-lt"/>
                <a:ea typeface="Calibri" charset="0"/>
                <a:cs typeface="Calibri" charset="0"/>
                <a:sym typeface="Wingdings"/>
              </a:rPr>
              <a:t>…</a:t>
            </a:r>
            <a:endParaRPr lang="en-US" sz="2000" b="1" dirty="0">
              <a:solidFill>
                <a:schemeClr val="bg1"/>
              </a:solidFill>
              <a:latin typeface="+mn-lt"/>
              <a:ea typeface="Calibri" charset="0"/>
              <a:cs typeface="Calibri" charset="0"/>
            </a:endParaRPr>
          </a:p>
        </p:txBody>
      </p:sp>
      <p:cxnSp>
        <p:nvCxnSpPr>
          <p:cNvPr id="55" name="Straight Arrow Connector 54"/>
          <p:cNvCxnSpPr>
            <a:cxnSpLocks/>
            <a:stCxn id="48" idx="0"/>
            <a:endCxn id="3" idx="5"/>
          </p:cNvCxnSpPr>
          <p:nvPr/>
        </p:nvCxnSpPr>
        <p:spPr>
          <a:xfrm flipH="1" flipV="1">
            <a:off x="8120673" y="3366263"/>
            <a:ext cx="989951" cy="17033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hought Bubble: Cloud 1">
            <a:extLst>
              <a:ext uri="{FF2B5EF4-FFF2-40B4-BE49-F238E27FC236}">
                <a16:creationId xmlns="" xmlns:a16="http://schemas.microsoft.com/office/drawing/2014/main" id="{8ED24221-3C54-4372-987E-E556BAEC6D33}"/>
              </a:ext>
            </a:extLst>
          </p:cNvPr>
          <p:cNvSpPr/>
          <p:nvPr/>
        </p:nvSpPr>
        <p:spPr>
          <a:xfrm>
            <a:off x="179573" y="2116370"/>
            <a:ext cx="1685659" cy="924417"/>
          </a:xfrm>
          <a:prstGeom prst="cloudCallout">
            <a:avLst>
              <a:gd name="adj1" fmla="val 65665"/>
              <a:gd name="adj2" fmla="val 15773"/>
            </a:avLst>
          </a:prstGeom>
          <a:noFill/>
          <a:ln w="38100" cap="flat" cmpd="sng">
            <a:solidFill>
              <a:srgbClr val="7F7F7F"/>
            </a:solidFill>
            <a:prstDash val="solid"/>
            <a:miter/>
            <a:headEnd type="none" w="med" len="med"/>
            <a:tailEnd type="none" w="med" len="med"/>
          </a:ln>
        </p:spPr>
        <p:txBody>
          <a:bodyPr lIns="91425" tIns="45700" rIns="91425" bIns="45700" rtlCol="0" anchor="ctr" anchorCtr="0">
            <a:noAutofit/>
          </a:bodyPr>
          <a:lstStyle/>
          <a:p>
            <a:pPr algn="ctr"/>
            <a:r>
              <a:rPr lang="en-US" sz="2400" b="1" dirty="0">
                <a:solidFill>
                  <a:schemeClr val="accent1"/>
                </a:solidFill>
                <a:latin typeface="+mn-lt"/>
                <a:ea typeface="Calibri"/>
                <a:cs typeface="Calibri"/>
                <a:sym typeface="Calibri"/>
              </a:rPr>
              <a:t>Policy intent</a:t>
            </a:r>
          </a:p>
        </p:txBody>
      </p:sp>
      <p:cxnSp>
        <p:nvCxnSpPr>
          <p:cNvPr id="42" name="Straight Arrow Connector 41">
            <a:extLst>
              <a:ext uri="{FF2B5EF4-FFF2-40B4-BE49-F238E27FC236}">
                <a16:creationId xmlns="" xmlns:a16="http://schemas.microsoft.com/office/drawing/2014/main" id="{621FCB44-18C2-459F-A094-8E3EA307D2A0}"/>
              </a:ext>
            </a:extLst>
          </p:cNvPr>
          <p:cNvCxnSpPr>
            <a:cxnSpLocks/>
            <a:stCxn id="56" idx="0"/>
            <a:endCxn id="60" idx="3"/>
          </p:cNvCxnSpPr>
          <p:nvPr/>
        </p:nvCxnSpPr>
        <p:spPr>
          <a:xfrm flipV="1">
            <a:off x="3147385" y="3296022"/>
            <a:ext cx="2386158" cy="1773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 xmlns:a16="http://schemas.microsoft.com/office/drawing/2014/main" id="{ED25C64D-4D94-4ACE-9988-F888BB9B3127}"/>
              </a:ext>
            </a:extLst>
          </p:cNvPr>
          <p:cNvGrpSpPr/>
          <p:nvPr/>
        </p:nvGrpSpPr>
        <p:grpSpPr>
          <a:xfrm>
            <a:off x="7325805" y="2241549"/>
            <a:ext cx="1053985" cy="596378"/>
            <a:chOff x="4914167" y="5342538"/>
            <a:chExt cx="1053985" cy="596378"/>
          </a:xfrm>
        </p:grpSpPr>
        <p:pic>
          <p:nvPicPr>
            <p:cNvPr id="45" name="Picture 44">
              <a:extLst>
                <a:ext uri="{FF2B5EF4-FFF2-40B4-BE49-F238E27FC236}">
                  <a16:creationId xmlns="" xmlns:a16="http://schemas.microsoft.com/office/drawing/2014/main" id="{A6774E11-29B7-48F0-A446-61BFC7A5D12C}"/>
                </a:ext>
              </a:extLst>
            </p:cNvPr>
            <p:cNvPicPr>
              <a:picLocks noChangeAspect="1"/>
            </p:cNvPicPr>
            <p:nvPr/>
          </p:nvPicPr>
          <p:blipFill>
            <a:blip r:embed="rId7">
              <a:duotone>
                <a:schemeClr val="accent6">
                  <a:shade val="45000"/>
                  <a:satMod val="135000"/>
                </a:schemeClr>
                <a:prstClr val="white"/>
              </a:duotone>
            </a:blip>
            <a:stretch>
              <a:fillRect/>
            </a:stretch>
          </p:blipFill>
          <p:spPr>
            <a:xfrm>
              <a:off x="4914167" y="5378576"/>
              <a:ext cx="457200" cy="393700"/>
            </a:xfrm>
            <a:prstGeom prst="rect">
              <a:avLst/>
            </a:prstGeom>
          </p:spPr>
        </p:pic>
        <p:pic>
          <p:nvPicPr>
            <p:cNvPr id="46" name="Picture 45">
              <a:extLst>
                <a:ext uri="{FF2B5EF4-FFF2-40B4-BE49-F238E27FC236}">
                  <a16:creationId xmlns="" xmlns:a16="http://schemas.microsoft.com/office/drawing/2014/main" id="{C243A6A3-648C-4DCE-B214-EB353738B970}"/>
                </a:ext>
              </a:extLst>
            </p:cNvPr>
            <p:cNvPicPr>
              <a:picLocks noChangeAspect="1"/>
            </p:cNvPicPr>
            <p:nvPr/>
          </p:nvPicPr>
          <p:blipFill>
            <a:blip r:embed="rId7">
              <a:duotone>
                <a:schemeClr val="accent6">
                  <a:shade val="45000"/>
                  <a:satMod val="135000"/>
                </a:schemeClr>
                <a:prstClr val="white"/>
              </a:duotone>
            </a:blip>
            <a:stretch>
              <a:fillRect/>
            </a:stretch>
          </p:blipFill>
          <p:spPr>
            <a:xfrm>
              <a:off x="5145648" y="5545216"/>
              <a:ext cx="457200" cy="393700"/>
            </a:xfrm>
            <a:prstGeom prst="rect">
              <a:avLst/>
            </a:prstGeom>
          </p:spPr>
        </p:pic>
        <p:pic>
          <p:nvPicPr>
            <p:cNvPr id="47" name="Picture 46">
              <a:extLst>
                <a:ext uri="{FF2B5EF4-FFF2-40B4-BE49-F238E27FC236}">
                  <a16:creationId xmlns="" xmlns:a16="http://schemas.microsoft.com/office/drawing/2014/main" id="{CC69E2CD-C150-4B98-9544-87887B3001B3}"/>
                </a:ext>
              </a:extLst>
            </p:cNvPr>
            <p:cNvPicPr>
              <a:picLocks noChangeAspect="1"/>
            </p:cNvPicPr>
            <p:nvPr/>
          </p:nvPicPr>
          <p:blipFill>
            <a:blip r:embed="rId7">
              <a:duotone>
                <a:schemeClr val="accent6">
                  <a:shade val="45000"/>
                  <a:satMod val="135000"/>
                </a:schemeClr>
                <a:prstClr val="white"/>
              </a:duotone>
            </a:blip>
            <a:stretch>
              <a:fillRect/>
            </a:stretch>
          </p:blipFill>
          <p:spPr>
            <a:xfrm>
              <a:off x="5510952" y="5342538"/>
              <a:ext cx="457200" cy="393700"/>
            </a:xfrm>
            <a:prstGeom prst="rect">
              <a:avLst/>
            </a:prstGeom>
          </p:spPr>
        </p:pic>
      </p:grpSp>
      <p:grpSp>
        <p:nvGrpSpPr>
          <p:cNvPr id="49" name="Group 48">
            <a:extLst>
              <a:ext uri="{FF2B5EF4-FFF2-40B4-BE49-F238E27FC236}">
                <a16:creationId xmlns="" xmlns:a16="http://schemas.microsoft.com/office/drawing/2014/main" id="{F2AF9C45-2F8C-4477-BBEA-5414E2C45815}"/>
              </a:ext>
            </a:extLst>
          </p:cNvPr>
          <p:cNvGrpSpPr/>
          <p:nvPr/>
        </p:nvGrpSpPr>
        <p:grpSpPr>
          <a:xfrm>
            <a:off x="7621317" y="1689809"/>
            <a:ext cx="1053985" cy="596378"/>
            <a:chOff x="4914167" y="5342538"/>
            <a:chExt cx="1053985" cy="596378"/>
          </a:xfrm>
        </p:grpSpPr>
        <p:pic>
          <p:nvPicPr>
            <p:cNvPr id="50" name="Picture 49">
              <a:extLst>
                <a:ext uri="{FF2B5EF4-FFF2-40B4-BE49-F238E27FC236}">
                  <a16:creationId xmlns="" xmlns:a16="http://schemas.microsoft.com/office/drawing/2014/main" id="{D627E73E-10BB-4071-857B-47E39F107169}"/>
                </a:ext>
              </a:extLst>
            </p:cNvPr>
            <p:cNvPicPr>
              <a:picLocks noChangeAspect="1"/>
            </p:cNvPicPr>
            <p:nvPr/>
          </p:nvPicPr>
          <p:blipFill>
            <a:blip r:embed="rId7"/>
            <a:stretch>
              <a:fillRect/>
            </a:stretch>
          </p:blipFill>
          <p:spPr>
            <a:xfrm>
              <a:off x="4914167" y="5378576"/>
              <a:ext cx="457200" cy="393700"/>
            </a:xfrm>
            <a:prstGeom prst="rect">
              <a:avLst/>
            </a:prstGeom>
          </p:spPr>
        </p:pic>
        <p:pic>
          <p:nvPicPr>
            <p:cNvPr id="51" name="Picture 50">
              <a:extLst>
                <a:ext uri="{FF2B5EF4-FFF2-40B4-BE49-F238E27FC236}">
                  <a16:creationId xmlns="" xmlns:a16="http://schemas.microsoft.com/office/drawing/2014/main" id="{6009BBAF-87A0-4C30-8B27-21CB53D86C4A}"/>
                </a:ext>
              </a:extLst>
            </p:cNvPr>
            <p:cNvPicPr>
              <a:picLocks noChangeAspect="1"/>
            </p:cNvPicPr>
            <p:nvPr/>
          </p:nvPicPr>
          <p:blipFill>
            <a:blip r:embed="rId7"/>
            <a:stretch>
              <a:fillRect/>
            </a:stretch>
          </p:blipFill>
          <p:spPr>
            <a:xfrm>
              <a:off x="5145648" y="5545216"/>
              <a:ext cx="457200" cy="393700"/>
            </a:xfrm>
            <a:prstGeom prst="rect">
              <a:avLst/>
            </a:prstGeom>
          </p:spPr>
        </p:pic>
        <p:pic>
          <p:nvPicPr>
            <p:cNvPr id="52" name="Picture 51">
              <a:extLst>
                <a:ext uri="{FF2B5EF4-FFF2-40B4-BE49-F238E27FC236}">
                  <a16:creationId xmlns="" xmlns:a16="http://schemas.microsoft.com/office/drawing/2014/main" id="{DC7EBD57-1745-4C13-8037-9137651BE208}"/>
                </a:ext>
              </a:extLst>
            </p:cNvPr>
            <p:cNvPicPr>
              <a:picLocks noChangeAspect="1"/>
            </p:cNvPicPr>
            <p:nvPr/>
          </p:nvPicPr>
          <p:blipFill>
            <a:blip r:embed="rId7"/>
            <a:stretch>
              <a:fillRect/>
            </a:stretch>
          </p:blipFill>
          <p:spPr>
            <a:xfrm>
              <a:off x="5510952" y="5342538"/>
              <a:ext cx="457200" cy="393700"/>
            </a:xfrm>
            <a:prstGeom prst="rect">
              <a:avLst/>
            </a:prstGeom>
          </p:spPr>
        </p:pic>
      </p:grpSp>
      <p:cxnSp>
        <p:nvCxnSpPr>
          <p:cNvPr id="53" name="Straight Arrow Connector 52">
            <a:extLst>
              <a:ext uri="{FF2B5EF4-FFF2-40B4-BE49-F238E27FC236}">
                <a16:creationId xmlns="" xmlns:a16="http://schemas.microsoft.com/office/drawing/2014/main" id="{0D1FA789-8346-4A07-BAE6-D3743FC91AC5}"/>
              </a:ext>
            </a:extLst>
          </p:cNvPr>
          <p:cNvCxnSpPr>
            <a:cxnSpLocks/>
          </p:cNvCxnSpPr>
          <p:nvPr/>
        </p:nvCxnSpPr>
        <p:spPr>
          <a:xfrm flipV="1">
            <a:off x="6397109" y="2556129"/>
            <a:ext cx="849574" cy="20797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3FBD0F94-028F-4981-AE52-324E4CC05FDF}"/>
              </a:ext>
            </a:extLst>
          </p:cNvPr>
          <p:cNvCxnSpPr>
            <a:cxnSpLocks/>
          </p:cNvCxnSpPr>
          <p:nvPr/>
        </p:nvCxnSpPr>
        <p:spPr>
          <a:xfrm flipV="1">
            <a:off x="6084532" y="2033516"/>
            <a:ext cx="1370759" cy="609947"/>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Rounded Rectangle 59">
            <a:extLst>
              <a:ext uri="{FF2B5EF4-FFF2-40B4-BE49-F238E27FC236}">
                <a16:creationId xmlns="" xmlns:a16="http://schemas.microsoft.com/office/drawing/2014/main" id="{4FE304AA-79CB-4F39-9B22-5BA1F2208B56}"/>
              </a:ext>
            </a:extLst>
          </p:cNvPr>
          <p:cNvSpPr/>
          <p:nvPr/>
        </p:nvSpPr>
        <p:spPr>
          <a:xfrm>
            <a:off x="396033" y="5069570"/>
            <a:ext cx="5502703" cy="1381680"/>
          </a:xfrm>
          <a:prstGeom prst="roundRect">
            <a:avLst/>
          </a:prstGeom>
          <a:solidFill>
            <a:srgbClr val="5E92C5"/>
          </a:solidFill>
          <a:ln w="38100" cap="flat" cmpd="sng">
            <a:solidFill>
              <a:schemeClr val="tx1"/>
            </a:solidFill>
            <a:prstDash val="solid"/>
            <a:miter/>
            <a:headEnd type="stealth" w="lg" len="lg"/>
            <a:tailEnd type="none" w="med" len="med"/>
          </a:ln>
          <a:effectLst>
            <a:outerShdw blurRad="50800" dist="38100" dir="2700000" algn="tl" rotWithShape="0">
              <a:prstClr val="black">
                <a:alpha val="40000"/>
              </a:prstClr>
            </a:outerShdw>
          </a:effectLst>
        </p:spPr>
        <p:txBody>
          <a:bodyPr lIns="91425" tIns="45700" rIns="91425" bIns="45700" rtlCol="0" anchor="ctr" anchorCtr="0">
            <a:noAutofit/>
          </a:bodyPr>
          <a:lstStyle/>
          <a:p>
            <a:pPr algn="ctr">
              <a:spcBef>
                <a:spcPts val="600"/>
              </a:spcBef>
            </a:pPr>
            <a:r>
              <a:rPr lang="en-US" sz="2800" b="1" dirty="0">
                <a:solidFill>
                  <a:schemeClr val="bg1"/>
                </a:solidFill>
                <a:latin typeface="+mn-lt"/>
                <a:ea typeface="Calibri"/>
                <a:cs typeface="Calibri"/>
                <a:sym typeface="Calibri"/>
              </a:rPr>
              <a:t>Control plane validation</a:t>
            </a:r>
          </a:p>
          <a:p>
            <a:pPr algn="ctr">
              <a:spcBef>
                <a:spcPts val="600"/>
              </a:spcBef>
            </a:pPr>
            <a:r>
              <a:rPr lang="en-US" sz="2000" dirty="0">
                <a:solidFill>
                  <a:schemeClr val="bg1"/>
                </a:solidFill>
                <a:latin typeface="+mn-lt"/>
                <a:ea typeface="Calibri" charset="0"/>
                <a:cs typeface="Calibri" charset="0"/>
              </a:rPr>
              <a:t>Analyzes configs, </a:t>
            </a:r>
            <a:r>
              <a:rPr lang="en-US" sz="2000" u="sng" dirty="0">
                <a:solidFill>
                  <a:schemeClr val="bg1"/>
                </a:solidFill>
                <a:latin typeface="+mn-lt"/>
                <a:ea typeface="Calibri" charset="0"/>
                <a:cs typeface="Calibri" charset="0"/>
              </a:rPr>
              <a:t>all possible</a:t>
            </a:r>
            <a:r>
              <a:rPr lang="en-US" sz="2000" dirty="0">
                <a:solidFill>
                  <a:schemeClr val="bg1"/>
                </a:solidFill>
                <a:latin typeface="+mn-lt"/>
                <a:ea typeface="Calibri" charset="0"/>
                <a:cs typeface="Calibri" charset="0"/>
              </a:rPr>
              <a:t> network states</a:t>
            </a:r>
            <a:endParaRPr lang="en-US" sz="2000" b="1" dirty="0">
              <a:solidFill>
                <a:schemeClr val="bg1"/>
              </a:solidFill>
              <a:latin typeface="+mn-lt"/>
              <a:ea typeface="Calibri" charset="0"/>
              <a:cs typeface="Calibri" charset="0"/>
            </a:endParaRPr>
          </a:p>
          <a:p>
            <a:pPr algn="ctr">
              <a:spcBef>
                <a:spcPts val="600"/>
              </a:spcBef>
            </a:pPr>
            <a:r>
              <a:rPr lang="en-US" sz="2000" dirty="0">
                <a:solidFill>
                  <a:schemeClr val="bg1"/>
                </a:solidFill>
                <a:latin typeface="+mn-lt"/>
                <a:ea typeface="Calibri" charset="0"/>
                <a:cs typeface="Calibri" charset="0"/>
              </a:rPr>
              <a:t>Batfish, ARC, </a:t>
            </a:r>
            <a:r>
              <a:rPr lang="en-US" sz="2000" dirty="0">
                <a:solidFill>
                  <a:schemeClr val="bg1"/>
                </a:solidFill>
                <a:latin typeface="+mn-lt"/>
                <a:ea typeface="Calibri" charset="0"/>
                <a:cs typeface="Calibri" charset="0"/>
                <a:sym typeface="Wingdings"/>
              </a:rPr>
              <a:t>Minesweeper, </a:t>
            </a:r>
            <a:r>
              <a:rPr lang="mr-IN" sz="2000" dirty="0">
                <a:solidFill>
                  <a:schemeClr val="bg1"/>
                </a:solidFill>
                <a:latin typeface="+mn-lt"/>
                <a:ea typeface="Calibri" charset="0"/>
                <a:cs typeface="Calibri" charset="0"/>
                <a:sym typeface="Wingdings"/>
              </a:rPr>
              <a:t>…</a:t>
            </a:r>
            <a:endParaRPr lang="en-US" sz="2000" dirty="0">
              <a:solidFill>
                <a:schemeClr val="bg1"/>
              </a:solidFill>
              <a:latin typeface="+mn-lt"/>
              <a:ea typeface="Calibri" charset="0"/>
              <a:cs typeface="Calibri" charset="0"/>
              <a:sym typeface="Wingdings"/>
            </a:endParaRPr>
          </a:p>
        </p:txBody>
      </p:sp>
      <p:sp>
        <p:nvSpPr>
          <p:cNvPr id="59" name="TextBox 58">
            <a:extLst>
              <a:ext uri="{FF2B5EF4-FFF2-40B4-BE49-F238E27FC236}">
                <a16:creationId xmlns="" xmlns:a16="http://schemas.microsoft.com/office/drawing/2014/main" id="{143B2C36-DB17-4E5C-9197-BE2077063F23}"/>
              </a:ext>
            </a:extLst>
          </p:cNvPr>
          <p:cNvSpPr txBox="1"/>
          <p:nvPr/>
        </p:nvSpPr>
        <p:spPr>
          <a:xfrm>
            <a:off x="5456267" y="1626028"/>
            <a:ext cx="2195469" cy="707886"/>
          </a:xfrm>
          <a:prstGeom prst="rect">
            <a:avLst/>
          </a:prstGeom>
          <a:noFill/>
        </p:spPr>
        <p:txBody>
          <a:bodyPr wrap="square" rtlCol="0">
            <a:spAutoFit/>
          </a:bodyPr>
          <a:lstStyle/>
          <a:p>
            <a:r>
              <a:rPr lang="en-US" sz="2000" b="1" dirty="0">
                <a:solidFill>
                  <a:schemeClr val="tx1"/>
                </a:solidFill>
                <a:latin typeface="+mn-lt"/>
              </a:rPr>
              <a:t>Failures, routing adverts</a:t>
            </a:r>
          </a:p>
        </p:txBody>
      </p:sp>
      <p:sp>
        <p:nvSpPr>
          <p:cNvPr id="63" name="TextBox 62">
            <a:extLst>
              <a:ext uri="{FF2B5EF4-FFF2-40B4-BE49-F238E27FC236}">
                <a16:creationId xmlns="" xmlns:a16="http://schemas.microsoft.com/office/drawing/2014/main" id="{878E3C67-0D24-459A-96A8-991BB73B4525}"/>
              </a:ext>
            </a:extLst>
          </p:cNvPr>
          <p:cNvSpPr txBox="1"/>
          <p:nvPr/>
        </p:nvSpPr>
        <p:spPr>
          <a:xfrm>
            <a:off x="5077359" y="3462621"/>
            <a:ext cx="1537077" cy="707886"/>
          </a:xfrm>
          <a:prstGeom prst="rect">
            <a:avLst/>
          </a:prstGeom>
          <a:noFill/>
        </p:spPr>
        <p:txBody>
          <a:bodyPr wrap="square" rtlCol="0">
            <a:spAutoFit/>
          </a:bodyPr>
          <a:lstStyle/>
          <a:p>
            <a:pPr algn="ctr"/>
            <a:r>
              <a:rPr lang="en-US" sz="2000" b="1" dirty="0">
                <a:solidFill>
                  <a:schemeClr val="tx1"/>
                </a:solidFill>
                <a:latin typeface="+mn-lt"/>
              </a:rPr>
              <a:t>Device</a:t>
            </a:r>
            <a:br>
              <a:rPr lang="en-US" sz="2000" b="1" dirty="0">
                <a:solidFill>
                  <a:schemeClr val="tx1"/>
                </a:solidFill>
                <a:latin typeface="+mn-lt"/>
              </a:rPr>
            </a:br>
            <a:r>
              <a:rPr lang="en-US" sz="2000" b="1" dirty="0" err="1">
                <a:solidFill>
                  <a:schemeClr val="tx1"/>
                </a:solidFill>
                <a:latin typeface="+mn-lt"/>
              </a:rPr>
              <a:t>config</a:t>
            </a:r>
            <a:endParaRPr lang="en-US" sz="2000" b="1" dirty="0">
              <a:solidFill>
                <a:schemeClr val="tx1"/>
              </a:solidFill>
              <a:latin typeface="+mn-lt"/>
            </a:endParaRPr>
          </a:p>
        </p:txBody>
      </p:sp>
      <p:sp>
        <p:nvSpPr>
          <p:cNvPr id="3" name="Oval 2">
            <a:extLst>
              <a:ext uri="{FF2B5EF4-FFF2-40B4-BE49-F238E27FC236}">
                <a16:creationId xmlns="" xmlns:a16="http://schemas.microsoft.com/office/drawing/2014/main" id="{BC9A2016-B9FB-4E6A-94D7-9AD7647154C0}"/>
              </a:ext>
            </a:extLst>
          </p:cNvPr>
          <p:cNvSpPr/>
          <p:nvPr/>
        </p:nvSpPr>
        <p:spPr>
          <a:xfrm>
            <a:off x="6988555" y="2594601"/>
            <a:ext cx="1326359" cy="904058"/>
          </a:xfrm>
          <a:prstGeom prst="ellipse">
            <a:avLst/>
          </a:prstGeom>
          <a:noFill/>
          <a:ln w="38100" cap="flat" cmpd="sng">
            <a:solidFill>
              <a:schemeClr val="tx2">
                <a:lumMod val="75000"/>
              </a:schemeClr>
            </a:solid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60" name="Oval 59">
            <a:extLst>
              <a:ext uri="{FF2B5EF4-FFF2-40B4-BE49-F238E27FC236}">
                <a16:creationId xmlns="" xmlns:a16="http://schemas.microsoft.com/office/drawing/2014/main" id="{D8ED2B32-B2BF-4A88-8738-AE539499533F}"/>
              </a:ext>
            </a:extLst>
          </p:cNvPr>
          <p:cNvSpPr/>
          <p:nvPr/>
        </p:nvSpPr>
        <p:spPr>
          <a:xfrm>
            <a:off x="4918535" y="1337481"/>
            <a:ext cx="4199534" cy="2294574"/>
          </a:xfrm>
          <a:prstGeom prst="ellipse">
            <a:avLst/>
          </a:prstGeom>
          <a:noFill/>
          <a:ln w="38100" cap="flat" cmpd="sng">
            <a:solidFill>
              <a:srgbClr val="5E92C5"/>
            </a:solid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Tree>
    <p:custDataLst>
      <p:tags r:id="rId1"/>
    </p:custDataLst>
    <p:extLst>
      <p:ext uri="{BB962C8B-B14F-4D97-AF65-F5344CB8AC3E}">
        <p14:creationId xmlns:p14="http://schemas.microsoft.com/office/powerpoint/2010/main" val="941702930"/>
      </p:ext>
    </p:extLst>
  </p:cSld>
  <p:clrMapOvr>
    <a:masterClrMapping/>
  </p:clrMapOvr>
  <mc:AlternateContent xmlns:mc="http://schemas.openxmlformats.org/markup-compatibility/2006" xmlns:p14="http://schemas.microsoft.com/office/powerpoint/2010/main">
    <mc:Choice Requires="p14">
      <p:transition spd="slow" p14:dur="2000" advTm="109130"/>
    </mc:Choice>
    <mc:Fallback xmlns="">
      <p:transition spd="slow" advTm="1091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31" grpId="0"/>
      <p:bldP spid="33" grpId="0"/>
      <p:bldP spid="48" grpId="0" animBg="1"/>
      <p:bldP spid="40" grpId="0" animBg="1"/>
      <p:bldP spid="56" grpId="0" animBg="1"/>
      <p:bldP spid="59" grpId="0"/>
      <p:bldP spid="63" grpId="0"/>
      <p:bldP spid="3" grpId="0" animBg="1"/>
      <p:bldP spid="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48" name="Rounded Rectangle 47"/>
          <p:cNvSpPr/>
          <p:nvPr/>
        </p:nvSpPr>
        <p:spPr>
          <a:xfrm>
            <a:off x="6397109" y="604298"/>
            <a:ext cx="5394960" cy="1396369"/>
          </a:xfrm>
          <a:prstGeom prst="roundRect">
            <a:avLst/>
          </a:prstGeom>
          <a:solidFill>
            <a:schemeClr val="tx2">
              <a:lumMod val="75000"/>
            </a:schemeClr>
          </a:solidFill>
          <a:ln w="38100" cap="flat" cmpd="sng">
            <a:solidFill>
              <a:schemeClr val="tx1"/>
            </a:solidFill>
            <a:prstDash val="solid"/>
            <a:miter/>
            <a:headEnd type="stealth" w="lg" len="lg"/>
            <a:tailEnd type="none" w="med" len="med"/>
          </a:ln>
          <a:effectLst>
            <a:outerShdw blurRad="50800" dist="38100" dir="2700000" algn="tl" rotWithShape="0">
              <a:prstClr val="black">
                <a:alpha val="40000"/>
              </a:prstClr>
            </a:outerShdw>
          </a:effectLst>
        </p:spPr>
        <p:txBody>
          <a:bodyPr lIns="91425" tIns="45700" rIns="91425" bIns="45700" rtlCol="0" anchor="ctr" anchorCtr="0">
            <a:noAutofit/>
          </a:bodyPr>
          <a:lstStyle/>
          <a:p>
            <a:pPr algn="ctr">
              <a:spcBef>
                <a:spcPts val="600"/>
              </a:spcBef>
            </a:pPr>
            <a:r>
              <a:rPr lang="en-US" sz="2800" b="1" dirty="0">
                <a:solidFill>
                  <a:schemeClr val="bg1"/>
                </a:solidFill>
                <a:latin typeface="+mn-lt"/>
                <a:ea typeface="Calibri"/>
                <a:cs typeface="Calibri"/>
                <a:sym typeface="Calibri"/>
              </a:rPr>
              <a:t>Data plane validation</a:t>
            </a:r>
            <a:endParaRPr lang="en-US" sz="3200" b="1" dirty="0">
              <a:solidFill>
                <a:schemeClr val="bg1"/>
              </a:solidFill>
              <a:latin typeface="+mn-lt"/>
              <a:ea typeface="Calibri"/>
              <a:cs typeface="Calibri"/>
              <a:sym typeface="Calibri"/>
            </a:endParaRPr>
          </a:p>
          <a:p>
            <a:pPr algn="ctr">
              <a:spcBef>
                <a:spcPts val="600"/>
              </a:spcBef>
            </a:pPr>
            <a:r>
              <a:rPr lang="en-US" sz="2000" dirty="0">
                <a:solidFill>
                  <a:schemeClr val="bg1"/>
                </a:solidFill>
                <a:latin typeface="+mn-lt"/>
                <a:ea typeface="Calibri" charset="0"/>
                <a:cs typeface="Calibri" charset="0"/>
              </a:rPr>
              <a:t>Analyzes the </a:t>
            </a:r>
            <a:r>
              <a:rPr lang="en-US" sz="2000" u="sng" dirty="0">
                <a:solidFill>
                  <a:schemeClr val="bg1"/>
                </a:solidFill>
                <a:latin typeface="+mn-lt"/>
                <a:ea typeface="Calibri" charset="0"/>
                <a:cs typeface="Calibri" charset="0"/>
              </a:rPr>
              <a:t>current</a:t>
            </a:r>
            <a:r>
              <a:rPr lang="en-US" sz="2000" dirty="0">
                <a:solidFill>
                  <a:schemeClr val="bg1"/>
                </a:solidFill>
                <a:latin typeface="+mn-lt"/>
                <a:ea typeface="Calibri" charset="0"/>
                <a:cs typeface="Calibri" charset="0"/>
              </a:rPr>
              <a:t> network state</a:t>
            </a:r>
            <a:endParaRPr lang="en-US" sz="2000" dirty="0">
              <a:solidFill>
                <a:schemeClr val="bg1"/>
              </a:solidFill>
              <a:latin typeface="+mn-lt"/>
              <a:ea typeface="Calibri" charset="0"/>
              <a:cs typeface="Calibri" charset="0"/>
              <a:sym typeface="Wingdings"/>
            </a:endParaRPr>
          </a:p>
          <a:p>
            <a:pPr algn="ctr">
              <a:spcBef>
                <a:spcPts val="600"/>
              </a:spcBef>
            </a:pPr>
            <a:r>
              <a:rPr lang="en-US" sz="2000" dirty="0">
                <a:solidFill>
                  <a:schemeClr val="bg1"/>
                </a:solidFill>
                <a:latin typeface="+mn-lt"/>
                <a:ea typeface="Calibri" charset="0"/>
                <a:cs typeface="Calibri" charset="0"/>
              </a:rPr>
              <a:t>HSA, </a:t>
            </a:r>
            <a:r>
              <a:rPr lang="en-US" sz="2000" dirty="0" err="1">
                <a:solidFill>
                  <a:schemeClr val="bg1"/>
                </a:solidFill>
                <a:latin typeface="+mn-lt"/>
                <a:ea typeface="Calibri" charset="0"/>
                <a:cs typeface="Calibri" charset="0"/>
                <a:sym typeface="Wingdings"/>
              </a:rPr>
              <a:t>VeriFlow</a:t>
            </a:r>
            <a:r>
              <a:rPr lang="en-US" sz="2000" dirty="0">
                <a:solidFill>
                  <a:schemeClr val="bg1"/>
                </a:solidFill>
                <a:latin typeface="+mn-lt"/>
                <a:ea typeface="Calibri" charset="0"/>
                <a:cs typeface="Calibri" charset="0"/>
                <a:sym typeface="Wingdings"/>
              </a:rPr>
              <a:t>, Delta-Net, </a:t>
            </a:r>
            <a:r>
              <a:rPr lang="mr-IN" sz="2000" dirty="0">
                <a:solidFill>
                  <a:schemeClr val="bg1"/>
                </a:solidFill>
                <a:latin typeface="+mn-lt"/>
                <a:ea typeface="Calibri" charset="0"/>
                <a:cs typeface="Calibri" charset="0"/>
                <a:sym typeface="Wingdings"/>
              </a:rPr>
              <a:t>…</a:t>
            </a:r>
            <a:endParaRPr lang="en-US" sz="2000" b="1" dirty="0">
              <a:solidFill>
                <a:schemeClr val="bg1"/>
              </a:solidFill>
              <a:latin typeface="+mn-lt"/>
              <a:ea typeface="Calibri" charset="0"/>
              <a:cs typeface="Calibri" charset="0"/>
            </a:endParaRPr>
          </a:p>
        </p:txBody>
      </p:sp>
      <p:sp>
        <p:nvSpPr>
          <p:cNvPr id="56" name="Rounded Rectangle 59">
            <a:extLst>
              <a:ext uri="{FF2B5EF4-FFF2-40B4-BE49-F238E27FC236}">
                <a16:creationId xmlns="" xmlns:a16="http://schemas.microsoft.com/office/drawing/2014/main" id="{4FE304AA-79CB-4F39-9B22-5BA1F2208B56}"/>
              </a:ext>
            </a:extLst>
          </p:cNvPr>
          <p:cNvSpPr/>
          <p:nvPr/>
        </p:nvSpPr>
        <p:spPr>
          <a:xfrm>
            <a:off x="433870" y="604298"/>
            <a:ext cx="5394960" cy="1396369"/>
          </a:xfrm>
          <a:prstGeom prst="roundRect">
            <a:avLst/>
          </a:prstGeom>
          <a:solidFill>
            <a:srgbClr val="5E92C5"/>
          </a:solidFill>
          <a:ln w="38100" cap="flat" cmpd="sng">
            <a:solidFill>
              <a:schemeClr val="tx1"/>
            </a:solidFill>
            <a:prstDash val="solid"/>
            <a:miter/>
            <a:headEnd type="stealth" w="lg" len="lg"/>
            <a:tailEnd type="none" w="med" len="med"/>
          </a:ln>
          <a:effectLst>
            <a:outerShdw blurRad="50800" dist="38100" dir="2700000" algn="tl" rotWithShape="0">
              <a:prstClr val="black">
                <a:alpha val="40000"/>
              </a:prstClr>
            </a:outerShdw>
          </a:effectLst>
        </p:spPr>
        <p:txBody>
          <a:bodyPr lIns="91425" tIns="45700" rIns="91425" bIns="45700" rtlCol="0" anchor="ctr" anchorCtr="0">
            <a:noAutofit/>
          </a:bodyPr>
          <a:lstStyle/>
          <a:p>
            <a:pPr algn="ctr">
              <a:spcBef>
                <a:spcPts val="600"/>
              </a:spcBef>
            </a:pPr>
            <a:r>
              <a:rPr lang="en-US" sz="2800" b="1" dirty="0">
                <a:solidFill>
                  <a:schemeClr val="bg1"/>
                </a:solidFill>
                <a:latin typeface="+mn-lt"/>
                <a:ea typeface="Calibri"/>
                <a:cs typeface="Calibri"/>
                <a:sym typeface="Calibri"/>
              </a:rPr>
              <a:t>Control plane validation</a:t>
            </a:r>
          </a:p>
          <a:p>
            <a:pPr algn="ctr">
              <a:spcBef>
                <a:spcPts val="600"/>
              </a:spcBef>
            </a:pPr>
            <a:r>
              <a:rPr lang="en-US" sz="2000" dirty="0">
                <a:solidFill>
                  <a:schemeClr val="bg1"/>
                </a:solidFill>
                <a:latin typeface="+mn-lt"/>
                <a:ea typeface="Calibri" charset="0"/>
                <a:cs typeface="Calibri" charset="0"/>
              </a:rPr>
              <a:t>Analyzes configs, </a:t>
            </a:r>
            <a:r>
              <a:rPr lang="en-US" sz="2000" u="sng" dirty="0">
                <a:solidFill>
                  <a:schemeClr val="bg1"/>
                </a:solidFill>
                <a:latin typeface="+mn-lt"/>
                <a:ea typeface="Calibri" charset="0"/>
                <a:cs typeface="Calibri" charset="0"/>
              </a:rPr>
              <a:t>all possible</a:t>
            </a:r>
            <a:r>
              <a:rPr lang="en-US" sz="2000" dirty="0">
                <a:solidFill>
                  <a:schemeClr val="bg1"/>
                </a:solidFill>
                <a:latin typeface="+mn-lt"/>
                <a:ea typeface="Calibri" charset="0"/>
                <a:cs typeface="Calibri" charset="0"/>
              </a:rPr>
              <a:t> network states</a:t>
            </a:r>
            <a:endParaRPr lang="en-US" sz="2000" b="1" dirty="0">
              <a:solidFill>
                <a:schemeClr val="bg1"/>
              </a:solidFill>
              <a:latin typeface="+mn-lt"/>
              <a:ea typeface="Calibri" charset="0"/>
              <a:cs typeface="Calibri" charset="0"/>
            </a:endParaRPr>
          </a:p>
          <a:p>
            <a:pPr algn="ctr">
              <a:spcBef>
                <a:spcPts val="600"/>
              </a:spcBef>
            </a:pPr>
            <a:r>
              <a:rPr lang="en-US" sz="2000" dirty="0">
                <a:solidFill>
                  <a:schemeClr val="bg1"/>
                </a:solidFill>
                <a:latin typeface="+mn-lt"/>
                <a:ea typeface="Calibri" charset="0"/>
                <a:cs typeface="Calibri" charset="0"/>
              </a:rPr>
              <a:t>Batfish, ARC, </a:t>
            </a:r>
            <a:r>
              <a:rPr lang="en-US" sz="2000" dirty="0">
                <a:solidFill>
                  <a:schemeClr val="bg1"/>
                </a:solidFill>
                <a:latin typeface="+mn-lt"/>
                <a:ea typeface="Calibri" charset="0"/>
                <a:cs typeface="Calibri" charset="0"/>
                <a:sym typeface="Wingdings"/>
              </a:rPr>
              <a:t>Minesweeper, </a:t>
            </a:r>
            <a:r>
              <a:rPr lang="mr-IN" sz="2000" dirty="0">
                <a:solidFill>
                  <a:schemeClr val="bg1"/>
                </a:solidFill>
                <a:latin typeface="+mn-lt"/>
                <a:ea typeface="Calibri" charset="0"/>
                <a:cs typeface="Calibri" charset="0"/>
                <a:sym typeface="Wingdings"/>
              </a:rPr>
              <a:t>…</a:t>
            </a:r>
            <a:endParaRPr lang="en-US" sz="2000" dirty="0">
              <a:solidFill>
                <a:schemeClr val="bg1"/>
              </a:solidFill>
              <a:latin typeface="+mn-lt"/>
              <a:ea typeface="Calibri" charset="0"/>
              <a:cs typeface="Calibri" charset="0"/>
              <a:sym typeface="Wingdings"/>
            </a:endParaRPr>
          </a:p>
        </p:txBody>
      </p:sp>
      <p:sp>
        <p:nvSpPr>
          <p:cNvPr id="57" name="Rounded Rectangle 12">
            <a:extLst>
              <a:ext uri="{FF2B5EF4-FFF2-40B4-BE49-F238E27FC236}">
                <a16:creationId xmlns="" xmlns:a16="http://schemas.microsoft.com/office/drawing/2014/main" id="{9DD4CE1D-F4CD-47D1-A04B-5AD464CEE2E5}"/>
              </a:ext>
            </a:extLst>
          </p:cNvPr>
          <p:cNvSpPr/>
          <p:nvPr/>
        </p:nvSpPr>
        <p:spPr>
          <a:xfrm>
            <a:off x="6579989" y="2072767"/>
            <a:ext cx="5029200" cy="796399"/>
          </a:xfrm>
          <a:prstGeom prst="roundRect">
            <a:avLst/>
          </a:prstGeom>
          <a:noFill/>
          <a:ln w="38100" cap="flat" cmpd="sng">
            <a:solidFill>
              <a:schemeClr val="tx1"/>
            </a:solidFill>
            <a:prstDash val="solid"/>
            <a:miter/>
            <a:headEnd type="stealth" w="lg" len="lg"/>
            <a:tailEnd type="none" w="med" len="med"/>
          </a:ln>
        </p:spPr>
        <p:txBody>
          <a:bodyPr lIns="91425" tIns="45700" rIns="91425" bIns="45700" rtlCol="0" anchor="ctr" anchorCtr="0">
            <a:noAutofit/>
          </a:bodyPr>
          <a:lstStyle/>
          <a:p>
            <a:pPr algn="ctr"/>
            <a:r>
              <a:rPr lang="en-US" sz="2000" dirty="0">
                <a:latin typeface="+mn-lt"/>
                <a:ea typeface="Calibri" charset="0"/>
                <a:cs typeface="Calibri" charset="0"/>
              </a:rPr>
              <a:t>Can answer </a:t>
            </a:r>
            <a:r>
              <a:rPr lang="en-US" sz="2000" b="1" dirty="0">
                <a:latin typeface="+mn-lt"/>
                <a:ea typeface="Calibri" charset="0"/>
                <a:cs typeface="Calibri" charset="0"/>
              </a:rPr>
              <a:t>some Qs </a:t>
            </a:r>
            <a:r>
              <a:rPr lang="en-US" sz="2000" dirty="0">
                <a:latin typeface="+mn-lt"/>
                <a:ea typeface="Calibri" charset="0"/>
                <a:cs typeface="Calibri" charset="0"/>
              </a:rPr>
              <a:t>for </a:t>
            </a:r>
            <a:br>
              <a:rPr lang="en-US" sz="2000" dirty="0">
                <a:latin typeface="+mn-lt"/>
                <a:ea typeface="Calibri" charset="0"/>
                <a:cs typeface="Calibri" charset="0"/>
              </a:rPr>
            </a:br>
            <a:r>
              <a:rPr lang="en-US" sz="2000" b="1" i="1" dirty="0">
                <a:latin typeface="+mn-lt"/>
                <a:ea typeface="Calibri" charset="0"/>
                <a:cs typeface="Calibri" charset="0"/>
              </a:rPr>
              <a:t>only</a:t>
            </a:r>
            <a:r>
              <a:rPr lang="en-US" sz="2000" b="1" dirty="0">
                <a:latin typeface="+mn-lt"/>
                <a:ea typeface="Calibri" charset="0"/>
                <a:cs typeface="Calibri" charset="0"/>
              </a:rPr>
              <a:t> the current state</a:t>
            </a:r>
          </a:p>
        </p:txBody>
      </p:sp>
      <p:sp>
        <p:nvSpPr>
          <p:cNvPr id="58" name="Rounded Rectangle 23">
            <a:extLst>
              <a:ext uri="{FF2B5EF4-FFF2-40B4-BE49-F238E27FC236}">
                <a16:creationId xmlns="" xmlns:a16="http://schemas.microsoft.com/office/drawing/2014/main" id="{D742344C-5CF6-41C0-88E7-1C3428F19279}"/>
              </a:ext>
            </a:extLst>
          </p:cNvPr>
          <p:cNvSpPr/>
          <p:nvPr/>
        </p:nvSpPr>
        <p:spPr>
          <a:xfrm>
            <a:off x="659910" y="2072768"/>
            <a:ext cx="5029200" cy="796399"/>
          </a:xfrm>
          <a:prstGeom prst="roundRect">
            <a:avLst/>
          </a:prstGeom>
          <a:noFill/>
          <a:ln w="38100" cap="flat" cmpd="sng">
            <a:solidFill>
              <a:schemeClr val="tx1"/>
            </a:solidFill>
            <a:prstDash val="solid"/>
            <a:miter/>
            <a:headEnd type="stealth" w="lg" len="lg"/>
            <a:tailEnd type="none" w="med" len="med"/>
          </a:ln>
        </p:spPr>
        <p:txBody>
          <a:bodyPr lIns="91425" tIns="45700" rIns="91425" bIns="45700" rtlCol="0" anchor="b" anchorCtr="0">
            <a:noAutofit/>
          </a:bodyPr>
          <a:lstStyle/>
          <a:p>
            <a:pPr marL="177800" algn="ctr"/>
            <a:r>
              <a:rPr lang="en-US" sz="2000" dirty="0">
                <a:latin typeface="+mn-lt"/>
                <a:ea typeface="Calibri" charset="0"/>
                <a:cs typeface="Calibri" charset="0"/>
              </a:rPr>
              <a:t>Can answer </a:t>
            </a:r>
            <a:r>
              <a:rPr lang="en-US" sz="2000" b="1" dirty="0">
                <a:latin typeface="+mn-lt"/>
                <a:ea typeface="Calibri" charset="0"/>
                <a:cs typeface="Calibri" charset="0"/>
              </a:rPr>
              <a:t>all Qs </a:t>
            </a:r>
            <a:r>
              <a:rPr lang="en-US" sz="2000" dirty="0">
                <a:latin typeface="+mn-lt"/>
                <a:ea typeface="Calibri" charset="0"/>
                <a:cs typeface="Calibri" charset="0"/>
              </a:rPr>
              <a:t>for </a:t>
            </a:r>
            <a:br>
              <a:rPr lang="en-US" sz="2000" dirty="0">
                <a:latin typeface="+mn-lt"/>
                <a:ea typeface="Calibri" charset="0"/>
                <a:cs typeface="Calibri" charset="0"/>
              </a:rPr>
            </a:br>
            <a:r>
              <a:rPr lang="en-US" sz="2000" b="1" i="1" dirty="0">
                <a:latin typeface="+mn-lt"/>
                <a:ea typeface="Calibri" charset="0"/>
                <a:cs typeface="Calibri" charset="0"/>
              </a:rPr>
              <a:t>all possible</a:t>
            </a:r>
            <a:r>
              <a:rPr lang="en-US" sz="2000" b="1" dirty="0">
                <a:latin typeface="+mn-lt"/>
                <a:ea typeface="Calibri" charset="0"/>
                <a:cs typeface="Calibri" charset="0"/>
              </a:rPr>
              <a:t> network states</a:t>
            </a:r>
          </a:p>
        </p:txBody>
      </p:sp>
      <p:sp>
        <p:nvSpPr>
          <p:cNvPr id="60" name="Rectangle 59">
            <a:extLst>
              <a:ext uri="{FF2B5EF4-FFF2-40B4-BE49-F238E27FC236}">
                <a16:creationId xmlns="" xmlns:a16="http://schemas.microsoft.com/office/drawing/2014/main" id="{5FA70097-E893-4F14-A1BD-B533C5C37748}"/>
              </a:ext>
            </a:extLst>
          </p:cNvPr>
          <p:cNvSpPr/>
          <p:nvPr/>
        </p:nvSpPr>
        <p:spPr>
          <a:xfrm>
            <a:off x="1725889" y="3365036"/>
            <a:ext cx="8686800" cy="3155366"/>
          </a:xfrm>
          <a:prstGeom prst="rect">
            <a:avLst/>
          </a:prstGeom>
          <a:solidFill>
            <a:srgbClr val="5E92C5">
              <a:alpha val="86000"/>
            </a:srgb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a:extLst>
              <a:ext uri="{FF2B5EF4-FFF2-40B4-BE49-F238E27FC236}">
                <a16:creationId xmlns="" xmlns:a16="http://schemas.microsoft.com/office/drawing/2014/main" id="{75051ECE-5C08-4283-AE3F-2A06C49165D0}"/>
              </a:ext>
            </a:extLst>
          </p:cNvPr>
          <p:cNvSpPr/>
          <p:nvPr/>
        </p:nvSpPr>
        <p:spPr>
          <a:xfrm>
            <a:off x="1725889" y="3303010"/>
            <a:ext cx="8686800" cy="1835917"/>
          </a:xfrm>
          <a:prstGeom prst="rect">
            <a:avLst/>
          </a:prstGeom>
          <a:solidFill>
            <a:schemeClr val="tx2">
              <a:lumMod val="75000"/>
            </a:schemeClr>
          </a:solidFill>
          <a:ln w="381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a:extLst>
              <a:ext uri="{FF2B5EF4-FFF2-40B4-BE49-F238E27FC236}">
                <a16:creationId xmlns="" xmlns:a16="http://schemas.microsoft.com/office/drawing/2014/main" id="{041666E8-C934-4DD5-91F6-5A6BE1FE20DF}"/>
              </a:ext>
            </a:extLst>
          </p:cNvPr>
          <p:cNvSpPr/>
          <p:nvPr/>
        </p:nvSpPr>
        <p:spPr>
          <a:xfrm>
            <a:off x="1398412" y="3322582"/>
            <a:ext cx="9403308" cy="3139321"/>
          </a:xfrm>
          <a:prstGeom prst="rect">
            <a:avLst/>
          </a:prstGeom>
          <a:ln>
            <a:noFill/>
          </a:ln>
        </p:spPr>
        <p:txBody>
          <a:bodyPr wrap="square">
            <a:spAutoFit/>
          </a:bodyPr>
          <a:lstStyle/>
          <a:p>
            <a:pPr algn="ctr">
              <a:spcBef>
                <a:spcPts val="600"/>
              </a:spcBef>
            </a:pPr>
            <a:r>
              <a:rPr lang="en-US" sz="2400" dirty="0">
                <a:latin typeface="+mn-lt"/>
                <a:ea typeface="Calibri" charset="0"/>
                <a:cs typeface="Calibri" charset="0"/>
              </a:rPr>
              <a:t>Is the DNS server </a:t>
            </a:r>
            <a:r>
              <a:rPr lang="en-US" sz="2400" b="1" i="1" dirty="0">
                <a:latin typeface="+mn-lt"/>
                <a:ea typeface="Calibri" charset="0"/>
                <a:cs typeface="Calibri" charset="0"/>
              </a:rPr>
              <a:t>globally</a:t>
            </a:r>
            <a:r>
              <a:rPr lang="en-US" sz="2400" dirty="0">
                <a:latin typeface="+mn-lt"/>
                <a:ea typeface="Calibri" charset="0"/>
                <a:cs typeface="Calibri" charset="0"/>
              </a:rPr>
              <a:t> reachable?</a:t>
            </a:r>
          </a:p>
          <a:p>
            <a:pPr algn="ctr">
              <a:spcBef>
                <a:spcPts val="600"/>
              </a:spcBef>
            </a:pPr>
            <a:r>
              <a:rPr lang="en-US" sz="2400" dirty="0">
                <a:latin typeface="+mn-lt"/>
                <a:ea typeface="Calibri" charset="0"/>
                <a:cs typeface="Calibri" charset="0"/>
              </a:rPr>
              <a:t>Are two subnets isolated with respect to </a:t>
            </a:r>
            <a:r>
              <a:rPr lang="en-US" sz="2400" b="1" i="1" dirty="0">
                <a:latin typeface="+mn-lt"/>
                <a:ea typeface="Calibri" charset="0"/>
                <a:cs typeface="Calibri" charset="0"/>
              </a:rPr>
              <a:t>all</a:t>
            </a:r>
            <a:r>
              <a:rPr lang="en-US" sz="2400" dirty="0">
                <a:latin typeface="+mn-lt"/>
                <a:ea typeface="Calibri" charset="0"/>
                <a:cs typeface="Calibri" charset="0"/>
              </a:rPr>
              <a:t> traffic?</a:t>
            </a:r>
          </a:p>
          <a:p>
            <a:pPr algn="ctr">
              <a:spcBef>
                <a:spcPts val="600"/>
              </a:spcBef>
            </a:pPr>
            <a:r>
              <a:rPr lang="en-US" sz="2400" dirty="0">
                <a:latin typeface="+mn-lt"/>
                <a:ea typeface="Calibri" charset="0"/>
                <a:cs typeface="Calibri" charset="0"/>
              </a:rPr>
              <a:t>Do spine routers treat </a:t>
            </a:r>
            <a:r>
              <a:rPr lang="en-US" sz="2400" b="1" i="1" dirty="0">
                <a:latin typeface="+mn-lt"/>
                <a:ea typeface="Calibri" charset="0"/>
                <a:cs typeface="Calibri" charset="0"/>
              </a:rPr>
              <a:t>all</a:t>
            </a:r>
            <a:r>
              <a:rPr lang="en-US" sz="2400" dirty="0">
                <a:latin typeface="+mn-lt"/>
                <a:ea typeface="Calibri" charset="0"/>
                <a:cs typeface="Calibri" charset="0"/>
              </a:rPr>
              <a:t> destinations identically?</a:t>
            </a:r>
          </a:p>
          <a:p>
            <a:pPr algn="ctr">
              <a:spcBef>
                <a:spcPts val="600"/>
              </a:spcBef>
            </a:pPr>
            <a:r>
              <a:rPr lang="en-US" sz="2400" dirty="0">
                <a:latin typeface="+mn-lt"/>
                <a:ea typeface="Calibri" charset="0"/>
                <a:cs typeface="Calibri" charset="0"/>
              </a:rPr>
              <a:t>Can </a:t>
            </a:r>
            <a:r>
              <a:rPr lang="en-US" sz="2400" b="1" i="1" dirty="0">
                <a:latin typeface="+mn-lt"/>
                <a:ea typeface="Calibri" charset="0"/>
                <a:cs typeface="Calibri" charset="0"/>
              </a:rPr>
              <a:t>any</a:t>
            </a:r>
            <a:r>
              <a:rPr lang="en-US" sz="2400" dirty="0">
                <a:latin typeface="+mn-lt"/>
                <a:ea typeface="Calibri" charset="0"/>
                <a:cs typeface="Calibri" charset="0"/>
              </a:rPr>
              <a:t> unencrypted packet go from A to B?</a:t>
            </a:r>
          </a:p>
          <a:p>
            <a:pPr algn="ctr">
              <a:spcBef>
                <a:spcPts val="600"/>
              </a:spcBef>
            </a:pPr>
            <a:r>
              <a:rPr lang="en-US" sz="2400" dirty="0">
                <a:latin typeface="+mn-lt"/>
                <a:ea typeface="Calibri" charset="0"/>
                <a:cs typeface="Calibri" charset="0"/>
              </a:rPr>
              <a:t>Will </a:t>
            </a:r>
            <a:r>
              <a:rPr lang="en-US" sz="2400" b="1" i="1" dirty="0">
                <a:latin typeface="+mn-lt"/>
                <a:ea typeface="Calibri" charset="0"/>
                <a:cs typeface="Calibri" charset="0"/>
              </a:rPr>
              <a:t>any</a:t>
            </a:r>
            <a:r>
              <a:rPr lang="en-US" sz="2400" dirty="0">
                <a:latin typeface="+mn-lt"/>
                <a:ea typeface="Calibri" charset="0"/>
                <a:cs typeface="Calibri" charset="0"/>
              </a:rPr>
              <a:t> interface failure lead to connectivity loss?</a:t>
            </a:r>
          </a:p>
          <a:p>
            <a:pPr algn="ctr">
              <a:spcBef>
                <a:spcPts val="600"/>
              </a:spcBef>
            </a:pPr>
            <a:r>
              <a:rPr lang="en-US" sz="2400" dirty="0">
                <a:latin typeface="+mn-lt"/>
                <a:ea typeface="Calibri" charset="0"/>
                <a:cs typeface="Calibri" charset="0"/>
              </a:rPr>
              <a:t>Can </a:t>
            </a:r>
            <a:r>
              <a:rPr lang="en-US" sz="2400" b="1" i="1" dirty="0">
                <a:latin typeface="+mn-lt"/>
                <a:ea typeface="Calibri" charset="0"/>
                <a:cs typeface="Calibri" charset="0"/>
              </a:rPr>
              <a:t>any</a:t>
            </a:r>
            <a:r>
              <a:rPr lang="en-US" sz="2400" dirty="0">
                <a:latin typeface="+mn-lt"/>
                <a:ea typeface="Calibri" charset="0"/>
                <a:cs typeface="Calibri" charset="0"/>
              </a:rPr>
              <a:t> external announcement disrupt internal connectivity?</a:t>
            </a:r>
          </a:p>
          <a:p>
            <a:pPr algn="ctr">
              <a:spcBef>
                <a:spcPts val="600"/>
              </a:spcBef>
            </a:pPr>
            <a:r>
              <a:rPr lang="en-US" sz="2400" dirty="0">
                <a:latin typeface="+mn-lt"/>
              </a:rPr>
              <a:t>Is </a:t>
            </a:r>
            <a:r>
              <a:rPr lang="en-US" sz="2400" b="1" i="1" dirty="0">
                <a:latin typeface="+mn-lt"/>
              </a:rPr>
              <a:t>all</a:t>
            </a:r>
            <a:r>
              <a:rPr lang="en-US" sz="2400" dirty="0">
                <a:latin typeface="+mn-lt"/>
              </a:rPr>
              <a:t> communication with the device properly authenticated?</a:t>
            </a:r>
            <a:endParaRPr lang="en-US" sz="2400" dirty="0">
              <a:latin typeface="+mn-lt"/>
              <a:ea typeface="Calibri" charset="0"/>
              <a:cs typeface="Calibri" charset="0"/>
            </a:endParaRPr>
          </a:p>
        </p:txBody>
      </p:sp>
      <p:sp>
        <p:nvSpPr>
          <p:cNvPr id="68" name="Left Brace 67">
            <a:extLst>
              <a:ext uri="{FF2B5EF4-FFF2-40B4-BE49-F238E27FC236}">
                <a16:creationId xmlns="" xmlns:a16="http://schemas.microsoft.com/office/drawing/2014/main" id="{8A5EC58D-F75C-42B2-BD1E-73DE146B7E66}"/>
              </a:ext>
            </a:extLst>
          </p:cNvPr>
          <p:cNvSpPr/>
          <p:nvPr/>
        </p:nvSpPr>
        <p:spPr>
          <a:xfrm flipH="1">
            <a:off x="10374997" y="3316355"/>
            <a:ext cx="476589" cy="1822572"/>
          </a:xfrm>
          <a:prstGeom prst="leftBrace">
            <a:avLst>
              <a:gd name="adj1" fmla="val 33821"/>
              <a:gd name="adj2" fmla="val 51145"/>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ight Brace 69">
            <a:extLst>
              <a:ext uri="{FF2B5EF4-FFF2-40B4-BE49-F238E27FC236}">
                <a16:creationId xmlns="" xmlns:a16="http://schemas.microsoft.com/office/drawing/2014/main" id="{86068CD5-0292-433F-A2B9-F88D980E5A47}"/>
              </a:ext>
            </a:extLst>
          </p:cNvPr>
          <p:cNvSpPr/>
          <p:nvPr/>
        </p:nvSpPr>
        <p:spPr>
          <a:xfrm flipH="1">
            <a:off x="1143216" y="3298542"/>
            <a:ext cx="650426" cy="3196859"/>
          </a:xfrm>
          <a:prstGeom prst="rightBrace">
            <a:avLst>
              <a:gd name="adj1" fmla="val 44871"/>
              <a:gd name="adj2" fmla="val 49404"/>
            </a:avLst>
          </a:prstGeom>
          <a:ln w="57150">
            <a:solidFill>
              <a:srgbClr val="5E92C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99395856"/>
      </p:ext>
    </p:extLst>
  </p:cSld>
  <p:clrMapOvr>
    <a:masterClrMapping/>
  </p:clrMapOvr>
  <mc:AlternateContent xmlns:mc="http://schemas.openxmlformats.org/markup-compatibility/2006" xmlns:p14="http://schemas.microsoft.com/office/powerpoint/2010/main">
    <mc:Choice Requires="p14">
      <p:transition spd="slow" p14:dur="2000" advTm="87925"/>
    </mc:Choice>
    <mc:Fallback xmlns="">
      <p:transition spd="slow" advTm="87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6" grpId="0" animBg="1"/>
      <p:bldP spid="57" grpId="0" animBg="1"/>
      <p:bldP spid="58" grpId="0" animBg="1"/>
      <p:bldP spid="60" grpId="0" animBg="1"/>
      <p:bldP spid="61" grpId="0" animBg="1"/>
      <p:bldP spid="67" grpId="0"/>
      <p:bldP spid="68" grpId="0" animBg="1"/>
      <p:bldP spid="7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Arrow Connector 39">
            <a:extLst>
              <a:ext uri="{FF2B5EF4-FFF2-40B4-BE49-F238E27FC236}">
                <a16:creationId xmlns="" xmlns:a16="http://schemas.microsoft.com/office/drawing/2014/main" id="{41C86055-00CA-4316-9CEB-7018867156B0}"/>
              </a:ext>
            </a:extLst>
          </p:cNvPr>
          <p:cNvCxnSpPr>
            <a:cxnSpLocks/>
            <a:stCxn id="31" idx="2"/>
          </p:cNvCxnSpPr>
          <p:nvPr/>
        </p:nvCxnSpPr>
        <p:spPr>
          <a:xfrm>
            <a:off x="4793970" y="4451795"/>
            <a:ext cx="0" cy="371828"/>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000" dirty="0">
                <a:latin typeface="+mj-lt"/>
              </a:rPr>
              <a:t>Control plane validation</a:t>
            </a:r>
          </a:p>
        </p:txBody>
      </p:sp>
      <p:grpSp>
        <p:nvGrpSpPr>
          <p:cNvPr id="11" name="Group 10"/>
          <p:cNvGrpSpPr/>
          <p:nvPr/>
        </p:nvGrpSpPr>
        <p:grpSpPr>
          <a:xfrm>
            <a:off x="641683" y="1770978"/>
            <a:ext cx="1785955" cy="2167392"/>
            <a:chOff x="137447" y="1560066"/>
            <a:chExt cx="2420360" cy="2581728"/>
          </a:xfrm>
        </p:grpSpPr>
        <p:sp>
          <p:nvSpPr>
            <p:cNvPr id="12" name="Cloud 11"/>
            <p:cNvSpPr/>
            <p:nvPr/>
          </p:nvSpPr>
          <p:spPr>
            <a:xfrm>
              <a:off x="137447" y="1560066"/>
              <a:ext cx="2420360" cy="2581728"/>
            </a:xfrm>
            <a:prstGeom prst="cloud">
              <a:avLst/>
            </a:prstGeom>
            <a:solidFill>
              <a:srgbClr val="E7E6E6">
                <a:lumMod val="90000"/>
              </a:srgbClr>
            </a:solidFill>
            <a:ln w="12700" cap="flat" cmpd="sng" algn="ctr">
              <a:solidFill>
                <a:srgbClr val="E7E6E6">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
                <a:cs typeface=""/>
              </a:endParaRPr>
            </a:p>
          </p:txBody>
        </p:sp>
        <p:pic>
          <p:nvPicPr>
            <p:cNvPr id="13" name="Shape 418"/>
            <p:cNvPicPr preferRelativeResize="0"/>
            <p:nvPr/>
          </p:nvPicPr>
          <p:blipFill>
            <a:blip r:embed="rId4">
              <a:alphaModFix/>
            </a:blip>
            <a:stretch>
              <a:fillRect/>
            </a:stretch>
          </p:blipFill>
          <p:spPr>
            <a:xfrm>
              <a:off x="876712" y="1890198"/>
              <a:ext cx="717743" cy="555601"/>
            </a:xfrm>
            <a:prstGeom prst="rect">
              <a:avLst/>
            </a:prstGeom>
            <a:noFill/>
            <a:ln>
              <a:noFill/>
            </a:ln>
          </p:spPr>
        </p:pic>
        <p:pic>
          <p:nvPicPr>
            <p:cNvPr id="14" name="Shape 419"/>
            <p:cNvPicPr preferRelativeResize="0"/>
            <p:nvPr/>
          </p:nvPicPr>
          <p:blipFill>
            <a:blip r:embed="rId5">
              <a:alphaModFix/>
            </a:blip>
            <a:stretch>
              <a:fillRect/>
            </a:stretch>
          </p:blipFill>
          <p:spPr>
            <a:xfrm>
              <a:off x="314304" y="2924275"/>
              <a:ext cx="695714" cy="655232"/>
            </a:xfrm>
            <a:prstGeom prst="rect">
              <a:avLst/>
            </a:prstGeom>
            <a:noFill/>
            <a:ln>
              <a:noFill/>
            </a:ln>
          </p:spPr>
        </p:pic>
        <p:pic>
          <p:nvPicPr>
            <p:cNvPr id="15" name="Shape 420"/>
            <p:cNvPicPr preferRelativeResize="0"/>
            <p:nvPr/>
          </p:nvPicPr>
          <p:blipFill>
            <a:blip r:embed="rId6">
              <a:alphaModFix/>
            </a:blip>
            <a:stretch>
              <a:fillRect/>
            </a:stretch>
          </p:blipFill>
          <p:spPr>
            <a:xfrm>
              <a:off x="993335" y="2331144"/>
              <a:ext cx="1325704" cy="1325701"/>
            </a:xfrm>
            <a:prstGeom prst="rect">
              <a:avLst/>
            </a:prstGeom>
            <a:noFill/>
            <a:ln>
              <a:noFill/>
            </a:ln>
          </p:spPr>
        </p:pic>
        <p:pic>
          <p:nvPicPr>
            <p:cNvPr id="16" name="Shape 421"/>
            <p:cNvPicPr preferRelativeResize="0"/>
            <p:nvPr/>
          </p:nvPicPr>
          <p:blipFill>
            <a:blip r:embed="rId7">
              <a:alphaModFix/>
            </a:blip>
            <a:stretch>
              <a:fillRect/>
            </a:stretch>
          </p:blipFill>
          <p:spPr>
            <a:xfrm>
              <a:off x="675351" y="2642851"/>
              <a:ext cx="1403400" cy="1403400"/>
            </a:xfrm>
            <a:prstGeom prst="rect">
              <a:avLst/>
            </a:prstGeom>
            <a:noFill/>
            <a:ln>
              <a:noFill/>
            </a:ln>
          </p:spPr>
        </p:pic>
        <p:pic>
          <p:nvPicPr>
            <p:cNvPr id="17" name="Shape 422"/>
            <p:cNvPicPr preferRelativeResize="0"/>
            <p:nvPr/>
          </p:nvPicPr>
          <p:blipFill>
            <a:blip r:embed="rId8">
              <a:alphaModFix/>
            </a:blip>
            <a:stretch>
              <a:fillRect/>
            </a:stretch>
          </p:blipFill>
          <p:spPr>
            <a:xfrm>
              <a:off x="1332972" y="2253445"/>
              <a:ext cx="929969" cy="434066"/>
            </a:xfrm>
            <a:prstGeom prst="rect">
              <a:avLst/>
            </a:prstGeom>
            <a:noFill/>
            <a:ln>
              <a:noFill/>
            </a:ln>
          </p:spPr>
        </p:pic>
        <p:pic>
          <p:nvPicPr>
            <p:cNvPr id="18" name="Shape 423"/>
            <p:cNvPicPr preferRelativeResize="0"/>
            <p:nvPr/>
          </p:nvPicPr>
          <p:blipFill>
            <a:blip r:embed="rId9">
              <a:alphaModFix/>
            </a:blip>
            <a:stretch>
              <a:fillRect/>
            </a:stretch>
          </p:blipFill>
          <p:spPr>
            <a:xfrm>
              <a:off x="506483" y="2513308"/>
              <a:ext cx="671966" cy="358384"/>
            </a:xfrm>
            <a:prstGeom prst="rect">
              <a:avLst/>
            </a:prstGeom>
            <a:noFill/>
            <a:ln>
              <a:noFill/>
            </a:ln>
          </p:spPr>
        </p:pic>
      </p:grpSp>
      <p:sp>
        <p:nvSpPr>
          <p:cNvPr id="19" name="TextBox 18"/>
          <p:cNvSpPr txBox="1"/>
          <p:nvPr/>
        </p:nvSpPr>
        <p:spPr>
          <a:xfrm>
            <a:off x="641683" y="3885927"/>
            <a:ext cx="2326106" cy="707886"/>
          </a:xfrm>
          <a:prstGeom prst="rect">
            <a:avLst/>
          </a:prstGeom>
          <a:noFill/>
        </p:spPr>
        <p:txBody>
          <a:bodyPr wrap="square" rtlCol="0">
            <a:spAutoFit/>
          </a:bodyPr>
          <a:lstStyle/>
          <a:p>
            <a:r>
              <a:rPr lang="en-US" sz="2000" dirty="0" err="1"/>
              <a:t>Configs</a:t>
            </a:r>
            <a:r>
              <a:rPr lang="en-US" sz="2000" dirty="0"/>
              <a:t>, </a:t>
            </a:r>
            <a:r>
              <a:rPr lang="en-US" sz="2000" dirty="0">
                <a:solidFill>
                  <a:schemeClr val="tx2">
                    <a:lumMod val="75000"/>
                  </a:schemeClr>
                </a:solidFill>
              </a:rPr>
              <a:t>metadata</a:t>
            </a:r>
          </a:p>
          <a:p>
            <a:r>
              <a:rPr lang="en-US" sz="2000" dirty="0">
                <a:solidFill>
                  <a:schemeClr val="tx2">
                    <a:lumMod val="75000"/>
                  </a:schemeClr>
                </a:solidFill>
              </a:rPr>
              <a:t>dynamic state</a:t>
            </a:r>
          </a:p>
        </p:txBody>
      </p:sp>
      <p:sp>
        <p:nvSpPr>
          <p:cNvPr id="48" name="Rounded Rectangle 47"/>
          <p:cNvSpPr/>
          <p:nvPr/>
        </p:nvSpPr>
        <p:spPr>
          <a:xfrm>
            <a:off x="4086253" y="4823623"/>
            <a:ext cx="4464190" cy="60105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Analysis engine</a:t>
            </a:r>
            <a:endParaRPr lang="en-US" sz="3600" b="1" dirty="0">
              <a:solidFill>
                <a:schemeClr val="tx1"/>
              </a:solidFill>
            </a:endParaRPr>
          </a:p>
        </p:txBody>
      </p:sp>
      <p:cxnSp>
        <p:nvCxnSpPr>
          <p:cNvPr id="57" name="Straight Arrow Connector 56"/>
          <p:cNvCxnSpPr>
            <a:cxnSpLocks/>
            <a:endCxn id="67" idx="1"/>
          </p:cNvCxnSpPr>
          <p:nvPr/>
        </p:nvCxnSpPr>
        <p:spPr>
          <a:xfrm flipV="1">
            <a:off x="2251454" y="4507830"/>
            <a:ext cx="1656866" cy="827508"/>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3908320" y="3466323"/>
            <a:ext cx="4823807" cy="208301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p:cNvPicPr>
          <p:nvPr/>
        </p:nvPicPr>
        <p:blipFill>
          <a:blip r:embed="rId10"/>
          <a:stretch>
            <a:fillRect/>
          </a:stretch>
        </p:blipFill>
        <p:spPr>
          <a:xfrm>
            <a:off x="1014435" y="4767475"/>
            <a:ext cx="1188720" cy="1188720"/>
          </a:xfrm>
          <a:prstGeom prst="rect">
            <a:avLst/>
          </a:prstGeom>
        </p:spPr>
      </p:pic>
      <p:sp>
        <p:nvSpPr>
          <p:cNvPr id="96" name="Rectangle 95"/>
          <p:cNvSpPr/>
          <p:nvPr/>
        </p:nvSpPr>
        <p:spPr>
          <a:xfrm>
            <a:off x="1131742" y="5823495"/>
            <a:ext cx="954107" cy="461665"/>
          </a:xfrm>
          <a:prstGeom prst="rect">
            <a:avLst/>
          </a:prstGeom>
        </p:spPr>
        <p:txBody>
          <a:bodyPr wrap="none">
            <a:spAutoFit/>
          </a:bodyPr>
          <a:lstStyle/>
          <a:p>
            <a:r>
              <a:rPr lang="en-US" sz="2400" dirty="0"/>
              <a:t>Intent</a:t>
            </a:r>
          </a:p>
        </p:txBody>
      </p:sp>
      <p:pic>
        <p:nvPicPr>
          <p:cNvPr id="97" name="Picture 96"/>
          <p:cNvPicPr>
            <a:picLocks noChangeAspect="1"/>
          </p:cNvPicPr>
          <p:nvPr/>
        </p:nvPicPr>
        <p:blipFill rotWithShape="1">
          <a:blip r:embed="rId11"/>
          <a:srcRect l="10407" t="14289" r="29045" b="15363"/>
          <a:stretch/>
        </p:blipFill>
        <p:spPr>
          <a:xfrm>
            <a:off x="10135549" y="3933963"/>
            <a:ext cx="1179418" cy="1096263"/>
          </a:xfrm>
          <a:prstGeom prst="rect">
            <a:avLst/>
          </a:prstGeom>
          <a:ln>
            <a:solidFill>
              <a:schemeClr val="tx1"/>
            </a:solidFill>
          </a:ln>
        </p:spPr>
      </p:pic>
      <p:cxnSp>
        <p:nvCxnSpPr>
          <p:cNvPr id="99" name="Straight Arrow Connector 98"/>
          <p:cNvCxnSpPr>
            <a:cxnSpLocks/>
            <a:stCxn id="67" idx="3"/>
            <a:endCxn id="97" idx="1"/>
          </p:cNvCxnSpPr>
          <p:nvPr/>
        </p:nvCxnSpPr>
        <p:spPr>
          <a:xfrm flipV="1">
            <a:off x="8732127" y="4482095"/>
            <a:ext cx="1403422" cy="25735"/>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32" idx="2"/>
          </p:cNvCxnSpPr>
          <p:nvPr/>
        </p:nvCxnSpPr>
        <p:spPr>
          <a:xfrm>
            <a:off x="7251410" y="4458145"/>
            <a:ext cx="10166" cy="365478"/>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a:stCxn id="12" idx="0"/>
            <a:endCxn id="67" idx="1"/>
          </p:cNvCxnSpPr>
          <p:nvPr/>
        </p:nvCxnSpPr>
        <p:spPr>
          <a:xfrm>
            <a:off x="2426150" y="2854674"/>
            <a:ext cx="1482170" cy="1653156"/>
          </a:xfrm>
          <a:prstGeom prst="straightConnector1">
            <a:avLst/>
          </a:prstGeom>
          <a:ln w="762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1716791" y="5658282"/>
            <a:ext cx="8726619" cy="1015663"/>
          </a:xfrm>
          <a:prstGeom prst="rect">
            <a:avLst/>
          </a:prstGeom>
          <a:noFill/>
        </p:spPr>
        <p:txBody>
          <a:bodyPr wrap="square" rtlCol="0">
            <a:spAutoFit/>
          </a:bodyPr>
          <a:lstStyle/>
          <a:p>
            <a:pPr algn="ctr"/>
            <a:r>
              <a:rPr lang="en-US" sz="2800" dirty="0">
                <a:solidFill>
                  <a:schemeClr val="bg2">
                    <a:lumMod val="50000"/>
                  </a:schemeClr>
                </a:solidFill>
                <a:hlinkClick r:id="rId12"/>
              </a:rPr>
              <a:t>www.batfish.org</a:t>
            </a:r>
            <a:endParaRPr lang="en-US" sz="2000" dirty="0">
              <a:solidFill>
                <a:schemeClr val="bg2">
                  <a:lumMod val="50000"/>
                </a:schemeClr>
              </a:solidFill>
            </a:endParaRPr>
          </a:p>
          <a:p>
            <a:pPr algn="ctr"/>
            <a:r>
              <a:rPr lang="en-US" sz="1600" dirty="0">
                <a:solidFill>
                  <a:schemeClr val="accent1">
                    <a:lumMod val="75000"/>
                  </a:schemeClr>
                </a:solidFill>
              </a:rPr>
              <a:t>[A general approach to network configuration analysis, NSDI ‘15]</a:t>
            </a:r>
          </a:p>
          <a:p>
            <a:pPr algn="ctr"/>
            <a:r>
              <a:rPr lang="en-US" sz="1600" dirty="0">
                <a:solidFill>
                  <a:schemeClr val="accent1">
                    <a:lumMod val="75000"/>
                  </a:schemeClr>
                </a:solidFill>
              </a:rPr>
              <a:t>[A general approach to network configuration verification, SIGCOMM‘17]</a:t>
            </a:r>
          </a:p>
        </p:txBody>
      </p:sp>
      <p:sp>
        <p:nvSpPr>
          <p:cNvPr id="33" name="TextBox 32"/>
          <p:cNvSpPr txBox="1"/>
          <p:nvPr/>
        </p:nvSpPr>
        <p:spPr>
          <a:xfrm>
            <a:off x="4065794" y="1704400"/>
            <a:ext cx="2567367" cy="1477325"/>
          </a:xfrm>
          <a:prstGeom prst="rect">
            <a:avLst/>
          </a:prstGeom>
          <a:solidFill>
            <a:schemeClr val="accent1">
              <a:lumMod val="40000"/>
              <a:lumOff val="60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Interfaces:</a:t>
            </a:r>
          </a:p>
          <a:p>
            <a:pPr marL="0" marR="0" indent="0" algn="l" defTabSz="1828433"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solidFill>
                <a:effectLst/>
                <a:uFillTx/>
                <a:sym typeface="Helvetica"/>
              </a:rPr>
              <a:t>  Ethernet0/0: </a:t>
            </a:r>
          </a:p>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     </a:t>
            </a:r>
            <a:r>
              <a:rPr lang="en-US" sz="1800" dirty="0" err="1">
                <a:solidFill>
                  <a:schemeClr val="tx1"/>
                </a:solidFill>
              </a:rPr>
              <a:t>InterfaceCost</a:t>
            </a:r>
            <a:r>
              <a:rPr lang="en-US" sz="1800" dirty="0">
                <a:solidFill>
                  <a:schemeClr val="tx1"/>
                </a:solidFill>
              </a:rPr>
              <a:t>: 1,  </a:t>
            </a:r>
          </a:p>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     </a:t>
            </a:r>
            <a:r>
              <a:rPr lang="en-US" sz="1800" dirty="0" err="1">
                <a:solidFill>
                  <a:schemeClr val="tx1"/>
                </a:solidFill>
              </a:rPr>
              <a:t>importPolicy</a:t>
            </a:r>
            <a:r>
              <a:rPr lang="en-US" sz="1800" dirty="0">
                <a:solidFill>
                  <a:schemeClr val="tx1"/>
                </a:solidFill>
              </a:rPr>
              <a:t>: </a:t>
            </a:r>
            <a:r>
              <a:rPr lang="en-US" sz="1800" dirty="0" err="1">
                <a:solidFill>
                  <a:schemeClr val="tx1"/>
                </a:solidFill>
              </a:rPr>
              <a:t>peer_in</a:t>
            </a:r>
            <a:endParaRPr lang="en-US" sz="1800" dirty="0">
              <a:solidFill>
                <a:schemeClr val="tx1"/>
              </a:solidFill>
            </a:endParaRPr>
          </a:p>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     </a:t>
            </a:r>
            <a:r>
              <a:rPr lang="mr-IN" sz="1800" dirty="0">
                <a:solidFill>
                  <a:schemeClr val="tx1"/>
                </a:solidFill>
              </a:rPr>
              <a:t>………</a:t>
            </a:r>
            <a:r>
              <a:rPr lang="en-US" sz="1800" dirty="0">
                <a:solidFill>
                  <a:schemeClr val="tx1"/>
                </a:solidFill>
              </a:rPr>
              <a:t>.</a:t>
            </a:r>
          </a:p>
        </p:txBody>
      </p:sp>
      <p:sp>
        <p:nvSpPr>
          <p:cNvPr id="31" name="Rounded Rectangle 101">
            <a:extLst>
              <a:ext uri="{FF2B5EF4-FFF2-40B4-BE49-F238E27FC236}">
                <a16:creationId xmlns="" xmlns:a16="http://schemas.microsoft.com/office/drawing/2014/main" id="{F0DF46E5-AB0D-491F-BE6E-54C908CD3925}"/>
              </a:ext>
            </a:extLst>
          </p:cNvPr>
          <p:cNvSpPr/>
          <p:nvPr/>
        </p:nvSpPr>
        <p:spPr>
          <a:xfrm>
            <a:off x="4022753" y="3596223"/>
            <a:ext cx="1542434" cy="8555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Parsers, ASTs</a:t>
            </a:r>
          </a:p>
        </p:txBody>
      </p:sp>
      <p:sp>
        <p:nvSpPr>
          <p:cNvPr id="32" name="Rounded Rectangle 101">
            <a:extLst>
              <a:ext uri="{FF2B5EF4-FFF2-40B4-BE49-F238E27FC236}">
                <a16:creationId xmlns="" xmlns:a16="http://schemas.microsoft.com/office/drawing/2014/main" id="{0A9CFA96-FB94-495C-9D3A-00C49637DF2C}"/>
              </a:ext>
            </a:extLst>
          </p:cNvPr>
          <p:cNvSpPr/>
          <p:nvPr/>
        </p:nvSpPr>
        <p:spPr>
          <a:xfrm>
            <a:off x="5943601" y="3581912"/>
            <a:ext cx="2615618" cy="87623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Network models</a:t>
            </a:r>
          </a:p>
        </p:txBody>
      </p:sp>
      <p:cxnSp>
        <p:nvCxnSpPr>
          <p:cNvPr id="41" name="Straight Arrow Connector 40">
            <a:extLst>
              <a:ext uri="{FF2B5EF4-FFF2-40B4-BE49-F238E27FC236}">
                <a16:creationId xmlns="" xmlns:a16="http://schemas.microsoft.com/office/drawing/2014/main" id="{B49CE5F9-E4A5-4F7B-91DD-6C5FFC64D753}"/>
              </a:ext>
            </a:extLst>
          </p:cNvPr>
          <p:cNvCxnSpPr>
            <a:cxnSpLocks/>
            <a:stCxn id="31" idx="3"/>
            <a:endCxn id="32" idx="1"/>
          </p:cNvCxnSpPr>
          <p:nvPr/>
        </p:nvCxnSpPr>
        <p:spPr>
          <a:xfrm flipV="1">
            <a:off x="5565187" y="4020029"/>
            <a:ext cx="378414" cy="398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6720047" y="1700891"/>
            <a:ext cx="1054224" cy="1477324"/>
            <a:chOff x="6004302" y="2035824"/>
            <a:chExt cx="1054224" cy="1477324"/>
          </a:xfrm>
          <a:solidFill>
            <a:schemeClr val="accent1">
              <a:lumMod val="40000"/>
              <a:lumOff val="60000"/>
            </a:schemeClr>
          </a:solidFill>
        </p:grpSpPr>
        <p:sp>
          <p:nvSpPr>
            <p:cNvPr id="123" name="Rectangle 122"/>
            <p:cNvSpPr/>
            <p:nvPr/>
          </p:nvSpPr>
          <p:spPr>
            <a:xfrm>
              <a:off x="6004302" y="2035824"/>
              <a:ext cx="1054224" cy="1477324"/>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p:cNvPicPr>
              <a:picLocks noChangeAspect="1"/>
            </p:cNvPicPr>
            <p:nvPr/>
          </p:nvPicPr>
          <p:blipFill>
            <a:blip r:embed="rId13"/>
            <a:stretch>
              <a:fillRect/>
            </a:stretch>
          </p:blipFill>
          <p:spPr>
            <a:xfrm>
              <a:off x="6135726" y="2156303"/>
              <a:ext cx="457200" cy="393700"/>
            </a:xfrm>
            <a:prstGeom prst="rect">
              <a:avLst/>
            </a:prstGeom>
            <a:grpFill/>
          </p:spPr>
        </p:pic>
        <p:pic>
          <p:nvPicPr>
            <p:cNvPr id="139" name="Picture 138"/>
            <p:cNvPicPr>
              <a:picLocks noChangeAspect="1"/>
            </p:cNvPicPr>
            <p:nvPr/>
          </p:nvPicPr>
          <p:blipFill>
            <a:blip r:embed="rId13"/>
            <a:stretch>
              <a:fillRect/>
            </a:stretch>
          </p:blipFill>
          <p:spPr>
            <a:xfrm>
              <a:off x="6133994" y="2661364"/>
              <a:ext cx="457200" cy="393700"/>
            </a:xfrm>
            <a:prstGeom prst="rect">
              <a:avLst/>
            </a:prstGeom>
            <a:grpFill/>
          </p:spPr>
        </p:pic>
        <p:pic>
          <p:nvPicPr>
            <p:cNvPr id="140" name="Picture 139"/>
            <p:cNvPicPr>
              <a:picLocks noChangeAspect="1"/>
            </p:cNvPicPr>
            <p:nvPr/>
          </p:nvPicPr>
          <p:blipFill>
            <a:blip r:embed="rId13"/>
            <a:stretch>
              <a:fillRect/>
            </a:stretch>
          </p:blipFill>
          <p:spPr>
            <a:xfrm>
              <a:off x="6490224" y="2989963"/>
              <a:ext cx="457200" cy="393700"/>
            </a:xfrm>
            <a:prstGeom prst="rect">
              <a:avLst/>
            </a:prstGeom>
            <a:grpFill/>
          </p:spPr>
        </p:pic>
        <p:pic>
          <p:nvPicPr>
            <p:cNvPr id="141" name="Picture 140"/>
            <p:cNvPicPr>
              <a:picLocks noChangeAspect="1"/>
            </p:cNvPicPr>
            <p:nvPr/>
          </p:nvPicPr>
          <p:blipFill>
            <a:blip r:embed="rId13"/>
            <a:stretch>
              <a:fillRect/>
            </a:stretch>
          </p:blipFill>
          <p:spPr>
            <a:xfrm>
              <a:off x="6545831" y="2374318"/>
              <a:ext cx="457200" cy="393700"/>
            </a:xfrm>
            <a:prstGeom prst="rect">
              <a:avLst/>
            </a:prstGeom>
            <a:grpFill/>
          </p:spPr>
        </p:pic>
      </p:grpSp>
      <p:sp>
        <p:nvSpPr>
          <p:cNvPr id="144" name="TextBox 143"/>
          <p:cNvSpPr txBox="1"/>
          <p:nvPr/>
        </p:nvSpPr>
        <p:spPr>
          <a:xfrm>
            <a:off x="7835090" y="1704366"/>
            <a:ext cx="2703291" cy="1477325"/>
          </a:xfrm>
          <a:prstGeom prst="rect">
            <a:avLst/>
          </a:prstGeom>
          <a:solidFill>
            <a:schemeClr val="accent1">
              <a:lumMod val="40000"/>
              <a:lumOff val="60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19" rIns="45719" bIns="45719" numCol="1" spcCol="38100" rtlCol="0" anchor="ctr">
            <a:spAutoFit/>
          </a:bodyPr>
          <a:lstStyle/>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192.0.0.0 ≤ out.prefix </a:t>
            </a:r>
          </a:p>
          <a:p>
            <a:pPr marL="0" marR="0" indent="0" algn="l" defTabSz="1828433" rtl="0" fontAlgn="auto" latinLnBrk="0" hangingPunct="0">
              <a:lnSpc>
                <a:spcPct val="100000"/>
              </a:lnSpc>
              <a:spcBef>
                <a:spcPts val="0"/>
              </a:spcBef>
              <a:spcAft>
                <a:spcPts val="0"/>
              </a:spcAft>
              <a:buClrTx/>
              <a:buSzTx/>
              <a:buFontTx/>
              <a:buNone/>
              <a:tabLst/>
            </a:pPr>
            <a:r>
              <a:rPr lang="en-US" sz="1800" dirty="0">
                <a:solidFill>
                  <a:schemeClr val="tx1"/>
                </a:solidFill>
              </a:rPr>
              <a:t>out.prefix ≤ 192.1.0.0</a:t>
            </a:r>
          </a:p>
          <a:p>
            <a:r>
              <a:rPr lang="en-US" sz="1800" dirty="0">
                <a:solidFill>
                  <a:schemeClr val="tx1"/>
                </a:solidFill>
              </a:rPr>
              <a:t>best.valid ⇒ out.lp = 120</a:t>
            </a:r>
          </a:p>
          <a:p>
            <a:r>
              <a:rPr lang="en-US" sz="1800" dirty="0" err="1">
                <a:solidFill>
                  <a:schemeClr val="tx1"/>
                </a:solidFill>
              </a:rPr>
              <a:t>b</a:t>
            </a:r>
            <a:r>
              <a:rPr lang="en-US" sz="1800" dirty="0" err="1">
                <a:solidFill>
                  <a:schemeClr val="tx1"/>
                </a:solidFill>
                <a:sym typeface="Helvetica"/>
              </a:rPr>
              <a:t>est.valid</a:t>
            </a:r>
            <a:r>
              <a:rPr lang="en-US" sz="1800" dirty="0">
                <a:solidFill>
                  <a:schemeClr val="tx1"/>
                </a:solidFill>
                <a:sym typeface="Helvetica"/>
              </a:rPr>
              <a:t> </a:t>
            </a:r>
            <a:r>
              <a:rPr lang="en-US" sz="1800" dirty="0">
                <a:solidFill>
                  <a:schemeClr val="tx1"/>
                </a:solidFill>
              </a:rPr>
              <a:t>⇒ </a:t>
            </a:r>
            <a:r>
              <a:rPr lang="en-US" sz="1800" dirty="0" err="1">
                <a:solidFill>
                  <a:schemeClr val="tx1"/>
                </a:solidFill>
              </a:rPr>
              <a:t>out.ad</a:t>
            </a:r>
            <a:r>
              <a:rPr lang="en-US" sz="1800" dirty="0">
                <a:solidFill>
                  <a:schemeClr val="tx1"/>
                </a:solidFill>
              </a:rPr>
              <a:t> = 20</a:t>
            </a:r>
          </a:p>
          <a:p>
            <a:r>
              <a:rPr lang="mr-IN" sz="1800" dirty="0">
                <a:solidFill>
                  <a:schemeClr val="tx1"/>
                </a:solidFill>
              </a:rPr>
              <a:t>………</a:t>
            </a:r>
            <a:endParaRPr lang="en-US" sz="1800" dirty="0">
              <a:solidFill>
                <a:schemeClr val="tx1"/>
              </a:solidFill>
            </a:endParaRPr>
          </a:p>
        </p:txBody>
      </p:sp>
      <p:cxnSp>
        <p:nvCxnSpPr>
          <p:cNvPr id="25" name="Straight Connector 24">
            <a:extLst>
              <a:ext uri="{FF2B5EF4-FFF2-40B4-BE49-F238E27FC236}">
                <a16:creationId xmlns="" xmlns:a16="http://schemas.microsoft.com/office/drawing/2014/main" id="{F0FD1D61-9A7F-4E8D-B137-5D9138536AEB}"/>
              </a:ext>
            </a:extLst>
          </p:cNvPr>
          <p:cNvCxnSpPr>
            <a:stCxn id="32" idx="0"/>
            <a:endCxn id="33" idx="2"/>
          </p:cNvCxnSpPr>
          <p:nvPr/>
        </p:nvCxnSpPr>
        <p:spPr>
          <a:xfrm flipH="1" flipV="1">
            <a:off x="5349478" y="3181725"/>
            <a:ext cx="1901932" cy="40018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EF887045-16FE-447F-9BDD-286D587A7C4D}"/>
              </a:ext>
            </a:extLst>
          </p:cNvPr>
          <p:cNvCxnSpPr>
            <a:cxnSpLocks/>
            <a:stCxn id="32" idx="0"/>
            <a:endCxn id="123" idx="2"/>
          </p:cNvCxnSpPr>
          <p:nvPr/>
        </p:nvCxnSpPr>
        <p:spPr>
          <a:xfrm flipH="1" flipV="1">
            <a:off x="7247159" y="3178215"/>
            <a:ext cx="4251" cy="4036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 xmlns:a16="http://schemas.microsoft.com/office/drawing/2014/main" id="{18C40F80-1653-4390-8AAA-7C01ED03857A}"/>
              </a:ext>
            </a:extLst>
          </p:cNvPr>
          <p:cNvCxnSpPr>
            <a:cxnSpLocks/>
            <a:stCxn id="144" idx="2"/>
            <a:endCxn id="32" idx="0"/>
          </p:cNvCxnSpPr>
          <p:nvPr/>
        </p:nvCxnSpPr>
        <p:spPr>
          <a:xfrm flipH="1">
            <a:off x="7251410" y="3181691"/>
            <a:ext cx="1935326" cy="400221"/>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7745707"/>
      </p:ext>
    </p:extLst>
  </p:cSld>
  <p:clrMapOvr>
    <a:masterClrMapping/>
  </p:clrMapOvr>
  <mc:AlternateContent xmlns:mc="http://schemas.openxmlformats.org/markup-compatibility/2006" xmlns:p14="http://schemas.microsoft.com/office/powerpoint/2010/main">
    <mc:Choice Requires="p14">
      <p:transition spd="slow" p14:dur="2000" advTm="136493"/>
    </mc:Choice>
    <mc:Fallback xmlns="">
      <p:transition spd="slow" advTm="136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96" grpId="0"/>
      <p:bldP spid="33" grpId="0" animBg="1"/>
      <p:bldP spid="31" grpId="0" animBg="1"/>
      <p:bldP spid="32" grpId="0" animBg="1"/>
      <p:bldP spid="1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Constraint-based models</a:t>
            </a:r>
          </a:p>
        </p:txBody>
      </p:sp>
      <p:sp>
        <p:nvSpPr>
          <p:cNvPr id="765" name="Rounded Rectangle"/>
          <p:cNvSpPr/>
          <p:nvPr/>
        </p:nvSpPr>
        <p:spPr>
          <a:xfrm>
            <a:off x="1749902" y="3052256"/>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pPr algn="ctr"/>
            <a:r>
              <a:rPr lang="en-US" sz="2000" dirty="0"/>
              <a:t>R1</a:t>
            </a:r>
            <a:endParaRPr sz="700" dirty="0"/>
          </a:p>
        </p:txBody>
      </p:sp>
      <p:sp>
        <p:nvSpPr>
          <p:cNvPr id="767" name="Rounded Rectangle"/>
          <p:cNvSpPr/>
          <p:nvPr/>
        </p:nvSpPr>
        <p:spPr>
          <a:xfrm>
            <a:off x="1960469"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a:t>N1</a:t>
            </a:r>
            <a:endParaRPr sz="1800"/>
          </a:p>
        </p:txBody>
      </p:sp>
      <p:sp>
        <p:nvSpPr>
          <p:cNvPr id="770" name="S3"/>
          <p:cNvSpPr/>
          <p:nvPr/>
        </p:nvSpPr>
        <p:spPr>
          <a:xfrm>
            <a:off x="2063835" y="5586152"/>
            <a:ext cx="155171" cy="153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700"/>
              <a:t>S3</a:t>
            </a:r>
          </a:p>
        </p:txBody>
      </p:sp>
      <p:sp>
        <p:nvSpPr>
          <p:cNvPr id="771" name="S2"/>
          <p:cNvSpPr/>
          <p:nvPr/>
        </p:nvSpPr>
        <p:spPr>
          <a:xfrm>
            <a:off x="4439551" y="3347131"/>
            <a:ext cx="155171" cy="1538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700"/>
              <a:t>S2</a:t>
            </a:r>
          </a:p>
        </p:txBody>
      </p:sp>
      <p:sp>
        <p:nvSpPr>
          <p:cNvPr id="775" name="Rounded Rectangle"/>
          <p:cNvSpPr/>
          <p:nvPr/>
        </p:nvSpPr>
        <p:spPr>
          <a:xfrm>
            <a:off x="3205370" y="3052256"/>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pPr algn="ctr"/>
            <a:r>
              <a:rPr lang="en-US" sz="2000" dirty="0"/>
              <a:t>R2</a:t>
            </a:r>
            <a:endParaRPr sz="800" dirty="0"/>
          </a:p>
        </p:txBody>
      </p:sp>
      <p:sp>
        <p:nvSpPr>
          <p:cNvPr id="776" name="Rounded Rectangle"/>
          <p:cNvSpPr/>
          <p:nvPr/>
        </p:nvSpPr>
        <p:spPr>
          <a:xfrm>
            <a:off x="1752910" y="4362447"/>
            <a:ext cx="970287" cy="924819"/>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pPr algn="ctr"/>
            <a:r>
              <a:rPr lang="en-US" sz="2000" dirty="0"/>
              <a:t>R3</a:t>
            </a:r>
            <a:endParaRPr sz="700" dirty="0"/>
          </a:p>
        </p:txBody>
      </p:sp>
      <p:sp>
        <p:nvSpPr>
          <p:cNvPr id="821" name="Shape"/>
          <p:cNvSpPr/>
          <p:nvPr/>
        </p:nvSpPr>
        <p:spPr>
          <a:xfrm flipH="1">
            <a:off x="5725338" y="3298748"/>
            <a:ext cx="895715" cy="345631"/>
          </a:xfrm>
          <a:custGeom>
            <a:avLst/>
            <a:gdLst/>
            <a:ahLst/>
            <a:cxnLst>
              <a:cxn ang="0">
                <a:pos x="wd2" y="hd2"/>
              </a:cxn>
              <a:cxn ang="5400000">
                <a:pos x="wd2" y="hd2"/>
              </a:cxn>
              <a:cxn ang="10800000">
                <a:pos x="wd2" y="hd2"/>
              </a:cxn>
              <a:cxn ang="16200000">
                <a:pos x="wd2" y="hd2"/>
              </a:cxn>
            </a:cxnLst>
            <a:rect l="0" t="0" r="r" b="b"/>
            <a:pathLst>
              <a:path w="21600" h="21424" extrusionOk="0">
                <a:moveTo>
                  <a:pt x="8738" y="200"/>
                </a:moveTo>
                <a:cubicBezTo>
                  <a:pt x="8935" y="-14"/>
                  <a:pt x="9238" y="-85"/>
                  <a:pt x="9484" y="129"/>
                </a:cubicBezTo>
                <a:cubicBezTo>
                  <a:pt x="9730" y="271"/>
                  <a:pt x="9886" y="628"/>
                  <a:pt x="9886" y="996"/>
                </a:cubicBezTo>
                <a:cubicBezTo>
                  <a:pt x="9886" y="996"/>
                  <a:pt x="9886" y="996"/>
                  <a:pt x="9886" y="4442"/>
                </a:cubicBezTo>
                <a:cubicBezTo>
                  <a:pt x="9886" y="4442"/>
                  <a:pt x="9886" y="4442"/>
                  <a:pt x="21600" y="4442"/>
                </a:cubicBezTo>
                <a:cubicBezTo>
                  <a:pt x="21600" y="4442"/>
                  <a:pt x="21600" y="4442"/>
                  <a:pt x="21600" y="16976"/>
                </a:cubicBezTo>
                <a:cubicBezTo>
                  <a:pt x="21600" y="16976"/>
                  <a:pt x="21600" y="16976"/>
                  <a:pt x="9886" y="16976"/>
                </a:cubicBezTo>
                <a:cubicBezTo>
                  <a:pt x="9886" y="16976"/>
                  <a:pt x="9886" y="16976"/>
                  <a:pt x="9886" y="20434"/>
                </a:cubicBezTo>
                <a:cubicBezTo>
                  <a:pt x="9886" y="20790"/>
                  <a:pt x="9730" y="21147"/>
                  <a:pt x="9484" y="21289"/>
                </a:cubicBezTo>
                <a:cubicBezTo>
                  <a:pt x="9238" y="21515"/>
                  <a:pt x="8935" y="21432"/>
                  <a:pt x="8738" y="21218"/>
                </a:cubicBezTo>
                <a:cubicBezTo>
                  <a:pt x="8738" y="21218"/>
                  <a:pt x="8738" y="21218"/>
                  <a:pt x="295" y="11499"/>
                </a:cubicBezTo>
                <a:cubicBezTo>
                  <a:pt x="98" y="11285"/>
                  <a:pt x="0" y="11000"/>
                  <a:pt x="0" y="10715"/>
                </a:cubicBezTo>
                <a:cubicBezTo>
                  <a:pt x="0" y="10418"/>
                  <a:pt x="98" y="10133"/>
                  <a:pt x="295" y="9919"/>
                </a:cubicBezTo>
                <a:cubicBezTo>
                  <a:pt x="295" y="9919"/>
                  <a:pt x="295" y="9919"/>
                  <a:pt x="8738" y="200"/>
                </a:cubicBezTo>
              </a:path>
            </a:pathLst>
          </a:custGeom>
          <a:solidFill>
            <a:schemeClr val="bg2">
              <a:lumMod val="60000"/>
              <a:lumOff val="40000"/>
            </a:schemeClr>
          </a:solidFill>
          <a:ln w="19050">
            <a:solidFill>
              <a:srgbClr val="FFFFFF"/>
            </a:solidFill>
            <a:miter/>
          </a:ln>
        </p:spPr>
        <p:txBody>
          <a:bodyPr lIns="22860" rIns="22860" anchor="ctr"/>
          <a:lstStyle/>
          <a:p>
            <a:pPr>
              <a:defRPr>
                <a:solidFill>
                  <a:srgbClr val="FFFFFF"/>
                </a:solidFill>
              </a:defRPr>
            </a:pPr>
            <a:endParaRPr sz="700"/>
          </a:p>
        </p:txBody>
      </p:sp>
      <p:sp>
        <p:nvSpPr>
          <p:cNvPr id="3" name="Oval 2"/>
          <p:cNvSpPr/>
          <p:nvPr/>
        </p:nvSpPr>
        <p:spPr>
          <a:xfrm>
            <a:off x="528849" y="3279587"/>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S1</a:t>
            </a:r>
          </a:p>
        </p:txBody>
      </p:sp>
      <p:sp>
        <p:nvSpPr>
          <p:cNvPr id="76" name="Oval 75"/>
          <p:cNvSpPr/>
          <p:nvPr/>
        </p:nvSpPr>
        <p:spPr>
          <a:xfrm>
            <a:off x="4690073" y="3286161"/>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S2</a:t>
            </a:r>
          </a:p>
        </p:txBody>
      </p:sp>
      <p:sp>
        <p:nvSpPr>
          <p:cNvPr id="77" name="Oval 76"/>
          <p:cNvSpPr/>
          <p:nvPr/>
        </p:nvSpPr>
        <p:spPr>
          <a:xfrm>
            <a:off x="1922380" y="5643525"/>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rPr>
              <a:t>S3</a:t>
            </a:r>
            <a:endParaRPr lang="en-US" sz="1600" dirty="0">
              <a:solidFill>
                <a:schemeClr val="tx1"/>
              </a:solidFill>
            </a:endParaRPr>
          </a:p>
        </p:txBody>
      </p:sp>
      <p:sp>
        <p:nvSpPr>
          <p:cNvPr id="78" name="Rounded Rectangle"/>
          <p:cNvSpPr/>
          <p:nvPr/>
        </p:nvSpPr>
        <p:spPr>
          <a:xfrm>
            <a:off x="3107308"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N2</a:t>
            </a:r>
            <a:endParaRPr sz="1800" dirty="0"/>
          </a:p>
        </p:txBody>
      </p:sp>
      <p:sp>
        <p:nvSpPr>
          <p:cNvPr id="79" name="Rounded Rectangle"/>
          <p:cNvSpPr/>
          <p:nvPr/>
        </p:nvSpPr>
        <p:spPr>
          <a:xfrm>
            <a:off x="3797489"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N3</a:t>
            </a:r>
            <a:endParaRPr sz="1800" dirty="0"/>
          </a:p>
        </p:txBody>
      </p:sp>
      <p:cxnSp>
        <p:nvCxnSpPr>
          <p:cNvPr id="9" name="Straight Connector 8"/>
          <p:cNvCxnSpPr>
            <a:stCxn id="3" idx="6"/>
            <a:endCxn id="765" idx="1"/>
          </p:cNvCxnSpPr>
          <p:nvPr/>
        </p:nvCxnSpPr>
        <p:spPr>
          <a:xfrm>
            <a:off x="1174544" y="3509756"/>
            <a:ext cx="575358" cy="49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67" idx="2"/>
            <a:endCxn id="765" idx="0"/>
          </p:cNvCxnSpPr>
          <p:nvPr/>
        </p:nvCxnSpPr>
        <p:spPr>
          <a:xfrm>
            <a:off x="2223326" y="2534086"/>
            <a:ext cx="11720" cy="518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76" idx="0"/>
            <a:endCxn id="765" idx="2"/>
          </p:cNvCxnSpPr>
          <p:nvPr/>
        </p:nvCxnSpPr>
        <p:spPr>
          <a:xfrm flipH="1" flipV="1">
            <a:off x="2235046" y="3977076"/>
            <a:ext cx="3008" cy="385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65" idx="3"/>
            <a:endCxn id="775" idx="1"/>
          </p:cNvCxnSpPr>
          <p:nvPr/>
        </p:nvCxnSpPr>
        <p:spPr>
          <a:xfrm>
            <a:off x="2720189" y="3514666"/>
            <a:ext cx="4851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775" idx="3"/>
            <a:endCxn id="76" idx="2"/>
          </p:cNvCxnSpPr>
          <p:nvPr/>
        </p:nvCxnSpPr>
        <p:spPr>
          <a:xfrm>
            <a:off x="4175657" y="3514666"/>
            <a:ext cx="514416" cy="16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7" idx="0"/>
            <a:endCxn id="776" idx="2"/>
          </p:cNvCxnSpPr>
          <p:nvPr/>
        </p:nvCxnSpPr>
        <p:spPr>
          <a:xfrm flipH="1" flipV="1">
            <a:off x="2238054" y="5287266"/>
            <a:ext cx="7174" cy="356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75" idx="0"/>
            <a:endCxn id="78" idx="2"/>
          </p:cNvCxnSpPr>
          <p:nvPr/>
        </p:nvCxnSpPr>
        <p:spPr>
          <a:xfrm flipH="1" flipV="1">
            <a:off x="3370165" y="2534086"/>
            <a:ext cx="320349" cy="518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75" idx="0"/>
            <a:endCxn id="79" idx="2"/>
          </p:cNvCxnSpPr>
          <p:nvPr/>
        </p:nvCxnSpPr>
        <p:spPr>
          <a:xfrm flipV="1">
            <a:off x="3690514" y="2534086"/>
            <a:ext cx="369832" cy="5181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Rounded Rectangle"/>
          <p:cNvSpPr/>
          <p:nvPr/>
        </p:nvSpPr>
        <p:spPr>
          <a:xfrm>
            <a:off x="8254973" y="3060278"/>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t">
            <a:noAutofit/>
          </a:bodyPr>
          <a:lstStyle/>
          <a:p>
            <a:endParaRPr sz="600" dirty="0">
              <a:solidFill>
                <a:schemeClr val="bg1"/>
              </a:solidFill>
            </a:endParaRPr>
          </a:p>
        </p:txBody>
      </p:sp>
      <p:sp>
        <p:nvSpPr>
          <p:cNvPr id="110" name="Rounded Rectangle"/>
          <p:cNvSpPr/>
          <p:nvPr/>
        </p:nvSpPr>
        <p:spPr>
          <a:xfrm>
            <a:off x="8465540"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N1</a:t>
            </a:r>
            <a:endParaRPr sz="1800" dirty="0"/>
          </a:p>
        </p:txBody>
      </p:sp>
      <p:sp>
        <p:nvSpPr>
          <p:cNvPr id="111" name="S3"/>
          <p:cNvSpPr/>
          <p:nvPr/>
        </p:nvSpPr>
        <p:spPr>
          <a:xfrm>
            <a:off x="8568906" y="5594174"/>
            <a:ext cx="14074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600"/>
              <a:t>S3</a:t>
            </a:r>
          </a:p>
        </p:txBody>
      </p:sp>
      <p:sp>
        <p:nvSpPr>
          <p:cNvPr id="112" name="S2"/>
          <p:cNvSpPr/>
          <p:nvPr/>
        </p:nvSpPr>
        <p:spPr>
          <a:xfrm>
            <a:off x="10944622" y="3355153"/>
            <a:ext cx="14074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600">
                <a:solidFill>
                  <a:schemeClr val="bg1"/>
                </a:solidFill>
              </a:rPr>
              <a:t>S2</a:t>
            </a:r>
          </a:p>
        </p:txBody>
      </p:sp>
      <p:sp>
        <p:nvSpPr>
          <p:cNvPr id="113" name="Rounded Rectangle"/>
          <p:cNvSpPr/>
          <p:nvPr/>
        </p:nvSpPr>
        <p:spPr>
          <a:xfrm>
            <a:off x="9710441" y="3060278"/>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t">
            <a:noAutofit/>
          </a:bodyPr>
          <a:lstStyle/>
          <a:p>
            <a:endParaRPr sz="700" dirty="0">
              <a:solidFill>
                <a:schemeClr val="bg1"/>
              </a:solidFill>
            </a:endParaRPr>
          </a:p>
        </p:txBody>
      </p:sp>
      <p:sp>
        <p:nvSpPr>
          <p:cNvPr id="114" name="Rounded Rectangle"/>
          <p:cNvSpPr/>
          <p:nvPr/>
        </p:nvSpPr>
        <p:spPr>
          <a:xfrm>
            <a:off x="8257981" y="4370469"/>
            <a:ext cx="970287" cy="924819"/>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600" dirty="0"/>
          </a:p>
        </p:txBody>
      </p:sp>
      <p:sp>
        <p:nvSpPr>
          <p:cNvPr id="115" name="Oval 114"/>
          <p:cNvSpPr/>
          <p:nvPr/>
        </p:nvSpPr>
        <p:spPr>
          <a:xfrm>
            <a:off x="7033920" y="3287609"/>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S1</a:t>
            </a:r>
          </a:p>
        </p:txBody>
      </p:sp>
      <p:sp>
        <p:nvSpPr>
          <p:cNvPr id="116" name="Oval 115"/>
          <p:cNvSpPr/>
          <p:nvPr/>
        </p:nvSpPr>
        <p:spPr>
          <a:xfrm>
            <a:off x="11195144" y="3294183"/>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S2</a:t>
            </a:r>
          </a:p>
        </p:txBody>
      </p:sp>
      <p:sp>
        <p:nvSpPr>
          <p:cNvPr id="117" name="Oval 116"/>
          <p:cNvSpPr/>
          <p:nvPr/>
        </p:nvSpPr>
        <p:spPr>
          <a:xfrm>
            <a:off x="8427451" y="5651547"/>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rPr>
              <a:t>S3</a:t>
            </a:r>
            <a:endParaRPr lang="en-US" sz="1600" dirty="0">
              <a:solidFill>
                <a:schemeClr val="tx1"/>
              </a:solidFill>
            </a:endParaRPr>
          </a:p>
        </p:txBody>
      </p:sp>
      <p:sp>
        <p:nvSpPr>
          <p:cNvPr id="118" name="Rounded Rectangle"/>
          <p:cNvSpPr/>
          <p:nvPr/>
        </p:nvSpPr>
        <p:spPr>
          <a:xfrm>
            <a:off x="9612379"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N2</a:t>
            </a:r>
            <a:endParaRPr sz="1800" dirty="0"/>
          </a:p>
        </p:txBody>
      </p:sp>
      <p:sp>
        <p:nvSpPr>
          <p:cNvPr id="119" name="Rounded Rectangle"/>
          <p:cNvSpPr/>
          <p:nvPr/>
        </p:nvSpPr>
        <p:spPr>
          <a:xfrm>
            <a:off x="10302560"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N3</a:t>
            </a:r>
            <a:endParaRPr sz="1800" dirty="0"/>
          </a:p>
        </p:txBody>
      </p:sp>
      <p:cxnSp>
        <p:nvCxnSpPr>
          <p:cNvPr id="121" name="Straight Connector 120"/>
          <p:cNvCxnSpPr/>
          <p:nvPr/>
        </p:nvCxnSpPr>
        <p:spPr>
          <a:xfrm>
            <a:off x="8728397" y="2542601"/>
            <a:ext cx="11720" cy="51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8740117" y="3985098"/>
            <a:ext cx="3008" cy="385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9225260" y="3634982"/>
            <a:ext cx="4851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0680728" y="3522688"/>
            <a:ext cx="514416" cy="16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flipV="1">
            <a:off x="8743125" y="5295288"/>
            <a:ext cx="7174" cy="356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flipV="1">
            <a:off x="9875236" y="2549195"/>
            <a:ext cx="320349" cy="511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10195585" y="2527000"/>
            <a:ext cx="369832" cy="53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8254973" y="3458520"/>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14" idx="1"/>
            <a:endCxn id="114" idx="3"/>
          </p:cNvCxnSpPr>
          <p:nvPr/>
        </p:nvCxnSpPr>
        <p:spPr>
          <a:xfrm>
            <a:off x="8257981" y="4832879"/>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9710441" y="3442478"/>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flipV="1">
            <a:off x="10256188" y="3435008"/>
            <a:ext cx="3565" cy="55009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8659907" y="3484359"/>
            <a:ext cx="5740" cy="50073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46" name="TextBox 745"/>
          <p:cNvSpPr txBox="1"/>
          <p:nvPr/>
        </p:nvSpPr>
        <p:spPr>
          <a:xfrm>
            <a:off x="8246953" y="3089738"/>
            <a:ext cx="998760" cy="307777"/>
          </a:xfrm>
          <a:prstGeom prst="rect">
            <a:avLst/>
          </a:prstGeom>
          <a:noFill/>
        </p:spPr>
        <p:txBody>
          <a:bodyPr wrap="square" rtlCol="0">
            <a:spAutoFit/>
          </a:bodyPr>
          <a:lstStyle/>
          <a:p>
            <a:r>
              <a:rPr lang="en-US" dirty="0">
                <a:solidFill>
                  <a:schemeClr val="bg1"/>
                </a:solidFill>
              </a:rPr>
              <a:t>R1  BGP</a:t>
            </a:r>
          </a:p>
        </p:txBody>
      </p:sp>
      <p:sp>
        <p:nvSpPr>
          <p:cNvPr id="150" name="TextBox 149"/>
          <p:cNvSpPr txBox="1"/>
          <p:nvPr/>
        </p:nvSpPr>
        <p:spPr>
          <a:xfrm>
            <a:off x="8157657" y="3607728"/>
            <a:ext cx="818632" cy="307777"/>
          </a:xfrm>
          <a:prstGeom prst="rect">
            <a:avLst/>
          </a:prstGeom>
          <a:noFill/>
        </p:spPr>
        <p:txBody>
          <a:bodyPr wrap="square" rtlCol="0">
            <a:spAutoFit/>
          </a:bodyPr>
          <a:lstStyle/>
          <a:p>
            <a:r>
              <a:rPr lang="en-US" dirty="0">
                <a:solidFill>
                  <a:schemeClr val="bg1"/>
                </a:solidFill>
              </a:rPr>
              <a:t>CON</a:t>
            </a:r>
          </a:p>
        </p:txBody>
      </p:sp>
      <p:sp>
        <p:nvSpPr>
          <p:cNvPr id="151" name="TextBox 150"/>
          <p:cNvSpPr txBox="1"/>
          <p:nvPr/>
        </p:nvSpPr>
        <p:spPr>
          <a:xfrm>
            <a:off x="8628748" y="3606280"/>
            <a:ext cx="818632" cy="307777"/>
          </a:xfrm>
          <a:prstGeom prst="rect">
            <a:avLst/>
          </a:prstGeom>
          <a:noFill/>
        </p:spPr>
        <p:txBody>
          <a:bodyPr wrap="square" rtlCol="0">
            <a:spAutoFit/>
          </a:bodyPr>
          <a:lstStyle/>
          <a:p>
            <a:r>
              <a:rPr lang="en-US">
                <a:solidFill>
                  <a:schemeClr val="bg1"/>
                </a:solidFill>
              </a:rPr>
              <a:t>OSPF</a:t>
            </a:r>
            <a:endParaRPr lang="en-US" dirty="0">
              <a:solidFill>
                <a:schemeClr val="bg1"/>
              </a:solidFill>
            </a:endParaRPr>
          </a:p>
        </p:txBody>
      </p:sp>
      <p:sp>
        <p:nvSpPr>
          <p:cNvPr id="153" name="TextBox 152"/>
          <p:cNvSpPr txBox="1"/>
          <p:nvPr/>
        </p:nvSpPr>
        <p:spPr>
          <a:xfrm>
            <a:off x="9645841" y="3601138"/>
            <a:ext cx="818632" cy="307777"/>
          </a:xfrm>
          <a:prstGeom prst="rect">
            <a:avLst/>
          </a:prstGeom>
          <a:noFill/>
        </p:spPr>
        <p:txBody>
          <a:bodyPr wrap="square" rtlCol="0">
            <a:spAutoFit/>
          </a:bodyPr>
          <a:lstStyle/>
          <a:p>
            <a:r>
              <a:rPr lang="en-US" dirty="0">
                <a:solidFill>
                  <a:schemeClr val="bg1"/>
                </a:solidFill>
              </a:rPr>
              <a:t>OSPF</a:t>
            </a:r>
          </a:p>
        </p:txBody>
      </p:sp>
      <p:sp>
        <p:nvSpPr>
          <p:cNvPr id="154" name="TextBox 153"/>
          <p:cNvSpPr txBox="1"/>
          <p:nvPr/>
        </p:nvSpPr>
        <p:spPr>
          <a:xfrm>
            <a:off x="10192852" y="3588042"/>
            <a:ext cx="818632" cy="307777"/>
          </a:xfrm>
          <a:prstGeom prst="rect">
            <a:avLst/>
          </a:prstGeom>
          <a:noFill/>
        </p:spPr>
        <p:txBody>
          <a:bodyPr wrap="square" rtlCol="0">
            <a:spAutoFit/>
          </a:bodyPr>
          <a:lstStyle/>
          <a:p>
            <a:r>
              <a:rPr lang="en-US" dirty="0">
                <a:solidFill>
                  <a:schemeClr val="bg1"/>
                </a:solidFill>
              </a:rPr>
              <a:t>CON</a:t>
            </a:r>
          </a:p>
        </p:txBody>
      </p:sp>
      <p:cxnSp>
        <p:nvCxnSpPr>
          <p:cNvPr id="160" name="Straight Connector 159"/>
          <p:cNvCxnSpPr>
            <a:stCxn id="115" idx="6"/>
            <a:endCxn id="109" idx="1"/>
          </p:cNvCxnSpPr>
          <p:nvPr/>
        </p:nvCxnSpPr>
        <p:spPr>
          <a:xfrm>
            <a:off x="7679615" y="3517778"/>
            <a:ext cx="575358" cy="49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9217240" y="3306122"/>
            <a:ext cx="4851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8477676" y="4891798"/>
            <a:ext cx="818632" cy="307777"/>
          </a:xfrm>
          <a:prstGeom prst="rect">
            <a:avLst/>
          </a:prstGeom>
          <a:noFill/>
        </p:spPr>
        <p:txBody>
          <a:bodyPr wrap="square" rtlCol="0">
            <a:spAutoFit/>
          </a:bodyPr>
          <a:lstStyle/>
          <a:p>
            <a:r>
              <a:rPr lang="en-US" dirty="0">
                <a:solidFill>
                  <a:schemeClr val="bg1"/>
                </a:solidFill>
              </a:rPr>
              <a:t>CON</a:t>
            </a:r>
          </a:p>
        </p:txBody>
      </p:sp>
      <p:sp>
        <p:nvSpPr>
          <p:cNvPr id="167" name="TextBox 166"/>
          <p:cNvSpPr txBox="1"/>
          <p:nvPr/>
        </p:nvSpPr>
        <p:spPr>
          <a:xfrm>
            <a:off x="8254974" y="4428203"/>
            <a:ext cx="1213828" cy="307777"/>
          </a:xfrm>
          <a:prstGeom prst="rect">
            <a:avLst/>
          </a:prstGeom>
          <a:noFill/>
        </p:spPr>
        <p:txBody>
          <a:bodyPr wrap="square" rtlCol="0">
            <a:spAutoFit/>
          </a:bodyPr>
          <a:lstStyle/>
          <a:p>
            <a:r>
              <a:rPr lang="en-US">
                <a:solidFill>
                  <a:schemeClr val="bg1"/>
                </a:solidFill>
              </a:rPr>
              <a:t>R3 OSPF</a:t>
            </a:r>
            <a:endParaRPr lang="en-US" dirty="0">
              <a:solidFill>
                <a:schemeClr val="bg1"/>
              </a:solidFill>
            </a:endParaRPr>
          </a:p>
        </p:txBody>
      </p:sp>
      <p:sp>
        <p:nvSpPr>
          <p:cNvPr id="171" name="TextBox 170"/>
          <p:cNvSpPr txBox="1"/>
          <p:nvPr/>
        </p:nvSpPr>
        <p:spPr>
          <a:xfrm>
            <a:off x="9698762" y="3097760"/>
            <a:ext cx="998760" cy="307777"/>
          </a:xfrm>
          <a:prstGeom prst="rect">
            <a:avLst/>
          </a:prstGeom>
          <a:noFill/>
        </p:spPr>
        <p:txBody>
          <a:bodyPr wrap="square" rtlCol="0">
            <a:spAutoFit/>
          </a:bodyPr>
          <a:lstStyle/>
          <a:p>
            <a:r>
              <a:rPr lang="en-US" dirty="0">
                <a:solidFill>
                  <a:schemeClr val="bg1"/>
                </a:solidFill>
              </a:rPr>
              <a:t>R2  BGP</a:t>
            </a:r>
          </a:p>
        </p:txBody>
      </p:sp>
      <p:sp>
        <p:nvSpPr>
          <p:cNvPr id="58" name="Group"/>
          <p:cNvSpPr/>
          <p:nvPr/>
        </p:nvSpPr>
        <p:spPr>
          <a:xfrm>
            <a:off x="9467850" y="4970281"/>
            <a:ext cx="2329945" cy="830997"/>
          </a:xfrm>
          <a:prstGeom prst="rect">
            <a:avLst/>
          </a:prstGeom>
          <a:ln w="63500">
            <a:noFill/>
            <a:miter/>
          </a:ln>
          <a:extLst>
            <a:ext uri="{C572A759-6A51-4108-AA02-DFA0A04FC94B}">
              <ma14:wrappingTextBoxFlag xmlns:ma14="http://schemas.microsoft.com/office/mac/drawingml/2011/main" val="1"/>
            </a:ext>
          </a:extLst>
        </p:spPr>
        <p:txBody>
          <a:bodyPr wrap="square" lIns="22860" rIns="22860">
            <a:spAutoFit/>
          </a:bodyPr>
          <a:lstStyle/>
          <a:p>
            <a:pPr algn="ctr">
              <a:defRPr sz="4800" b="1">
                <a:latin typeface="Lato Bold"/>
                <a:ea typeface="Lato Bold"/>
                <a:cs typeface="Lato Bold"/>
                <a:sym typeface="Lato Bold"/>
              </a:defRPr>
            </a:pPr>
            <a:r>
              <a:rPr sz="2400" dirty="0">
                <a:solidFill>
                  <a:schemeClr val="accent1">
                    <a:lumMod val="75000"/>
                  </a:schemeClr>
                </a:solidFill>
                <a:latin typeface="+mn-lt"/>
              </a:rPr>
              <a:t>Protocol</a:t>
            </a:r>
            <a:r>
              <a:rPr lang="en-US" sz="2400" dirty="0">
                <a:solidFill>
                  <a:schemeClr val="accent1">
                    <a:lumMod val="75000"/>
                  </a:schemeClr>
                </a:solidFill>
                <a:latin typeface="+mn-lt"/>
              </a:rPr>
              <a:t>-level breakdown</a:t>
            </a:r>
            <a:endParaRPr sz="2400" dirty="0">
              <a:solidFill>
                <a:schemeClr val="accent1">
                  <a:lumMod val="75000"/>
                </a:schemeClr>
              </a:solidFill>
              <a:latin typeface="+mn-lt"/>
            </a:endParaRPr>
          </a:p>
        </p:txBody>
      </p:sp>
    </p:spTree>
    <p:custDataLst>
      <p:tags r:id="rId1"/>
    </p:custDataLst>
    <p:extLst>
      <p:ext uri="{BB962C8B-B14F-4D97-AF65-F5344CB8AC3E}">
        <p14:creationId xmlns:p14="http://schemas.microsoft.com/office/powerpoint/2010/main" val="1290743897"/>
      </p:ext>
    </p:extLst>
  </p:cSld>
  <p:clrMapOvr>
    <a:masterClrMapping/>
  </p:clrMapOvr>
  <mc:AlternateContent xmlns:mc="http://schemas.openxmlformats.org/markup-compatibility/2006" xmlns:p14="http://schemas.microsoft.com/office/powerpoint/2010/main">
    <mc:Choice Requires="p14">
      <p:transition spd="slow" p14:dur="2000" advTm="33361"/>
    </mc:Choice>
    <mc:Fallback xmlns="">
      <p:transition spd="slow" advTm="33361"/>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 grpId="0" animBg="1"/>
      <p:bldP spid="109" grpId="0" animBg="1"/>
      <p:bldP spid="110" grpId="0" animBg="1"/>
      <p:bldP spid="111" grpId="0"/>
      <p:bldP spid="112" grpId="0"/>
      <p:bldP spid="113" grpId="0" animBg="1"/>
      <p:bldP spid="114" grpId="0" animBg="1"/>
      <p:bldP spid="115" grpId="0" animBg="1"/>
      <p:bldP spid="116" grpId="0" animBg="1"/>
      <p:bldP spid="117" grpId="0" animBg="1"/>
      <p:bldP spid="118" grpId="0" animBg="1"/>
      <p:bldP spid="119" grpId="0" animBg="1"/>
      <p:bldP spid="746" grpId="0"/>
      <p:bldP spid="150" grpId="0"/>
      <p:bldP spid="151" grpId="0"/>
      <p:bldP spid="153" grpId="0"/>
      <p:bldP spid="154" grpId="0"/>
      <p:bldP spid="166" grpId="0"/>
      <p:bldP spid="167" grpId="0"/>
      <p:bldP spid="171"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Constraint-based models</a:t>
            </a:r>
          </a:p>
        </p:txBody>
      </p:sp>
      <p:sp>
        <p:nvSpPr>
          <p:cNvPr id="58" name="Shape"/>
          <p:cNvSpPr/>
          <p:nvPr/>
        </p:nvSpPr>
        <p:spPr>
          <a:xfrm rot="10800000" flipH="1">
            <a:off x="5725338" y="3298748"/>
            <a:ext cx="895715" cy="345631"/>
          </a:xfrm>
          <a:custGeom>
            <a:avLst/>
            <a:gdLst/>
            <a:ahLst/>
            <a:cxnLst>
              <a:cxn ang="0">
                <a:pos x="wd2" y="hd2"/>
              </a:cxn>
              <a:cxn ang="5400000">
                <a:pos x="wd2" y="hd2"/>
              </a:cxn>
              <a:cxn ang="10800000">
                <a:pos x="wd2" y="hd2"/>
              </a:cxn>
              <a:cxn ang="16200000">
                <a:pos x="wd2" y="hd2"/>
              </a:cxn>
            </a:cxnLst>
            <a:rect l="0" t="0" r="r" b="b"/>
            <a:pathLst>
              <a:path w="21600" h="21424" extrusionOk="0">
                <a:moveTo>
                  <a:pt x="8738" y="200"/>
                </a:moveTo>
                <a:cubicBezTo>
                  <a:pt x="8935" y="-14"/>
                  <a:pt x="9238" y="-85"/>
                  <a:pt x="9484" y="129"/>
                </a:cubicBezTo>
                <a:cubicBezTo>
                  <a:pt x="9730" y="271"/>
                  <a:pt x="9886" y="628"/>
                  <a:pt x="9886" y="996"/>
                </a:cubicBezTo>
                <a:cubicBezTo>
                  <a:pt x="9886" y="996"/>
                  <a:pt x="9886" y="996"/>
                  <a:pt x="9886" y="4442"/>
                </a:cubicBezTo>
                <a:cubicBezTo>
                  <a:pt x="9886" y="4442"/>
                  <a:pt x="9886" y="4442"/>
                  <a:pt x="21600" y="4442"/>
                </a:cubicBezTo>
                <a:cubicBezTo>
                  <a:pt x="21600" y="4442"/>
                  <a:pt x="21600" y="4442"/>
                  <a:pt x="21600" y="16976"/>
                </a:cubicBezTo>
                <a:cubicBezTo>
                  <a:pt x="21600" y="16976"/>
                  <a:pt x="21600" y="16976"/>
                  <a:pt x="9886" y="16976"/>
                </a:cubicBezTo>
                <a:cubicBezTo>
                  <a:pt x="9886" y="16976"/>
                  <a:pt x="9886" y="16976"/>
                  <a:pt x="9886" y="20434"/>
                </a:cubicBezTo>
                <a:cubicBezTo>
                  <a:pt x="9886" y="20790"/>
                  <a:pt x="9730" y="21147"/>
                  <a:pt x="9484" y="21289"/>
                </a:cubicBezTo>
                <a:cubicBezTo>
                  <a:pt x="9238" y="21515"/>
                  <a:pt x="8935" y="21432"/>
                  <a:pt x="8738" y="21218"/>
                </a:cubicBezTo>
                <a:cubicBezTo>
                  <a:pt x="8738" y="21218"/>
                  <a:pt x="8738" y="21218"/>
                  <a:pt x="295" y="11499"/>
                </a:cubicBezTo>
                <a:cubicBezTo>
                  <a:pt x="98" y="11285"/>
                  <a:pt x="0" y="11000"/>
                  <a:pt x="0" y="10715"/>
                </a:cubicBezTo>
                <a:cubicBezTo>
                  <a:pt x="0" y="10418"/>
                  <a:pt x="98" y="10133"/>
                  <a:pt x="295" y="9919"/>
                </a:cubicBezTo>
                <a:cubicBezTo>
                  <a:pt x="295" y="9919"/>
                  <a:pt x="295" y="9919"/>
                  <a:pt x="8738" y="200"/>
                </a:cubicBezTo>
              </a:path>
            </a:pathLst>
          </a:custGeom>
          <a:solidFill>
            <a:schemeClr val="bg2">
              <a:lumMod val="60000"/>
              <a:lumOff val="40000"/>
            </a:schemeClr>
          </a:solidFill>
          <a:ln w="19050">
            <a:solidFill>
              <a:srgbClr val="FFFFFF"/>
            </a:solidFill>
            <a:miter/>
          </a:ln>
        </p:spPr>
        <p:txBody>
          <a:bodyPr lIns="22860" rIns="22860" anchor="ctr"/>
          <a:lstStyle/>
          <a:p>
            <a:pPr>
              <a:defRPr>
                <a:solidFill>
                  <a:srgbClr val="FFFFFF"/>
                </a:solidFill>
              </a:defRPr>
            </a:pPr>
            <a:endParaRPr sz="700"/>
          </a:p>
        </p:txBody>
      </p:sp>
      <p:grpSp>
        <p:nvGrpSpPr>
          <p:cNvPr id="59" name="Group"/>
          <p:cNvGrpSpPr/>
          <p:nvPr/>
        </p:nvGrpSpPr>
        <p:grpSpPr>
          <a:xfrm>
            <a:off x="381797" y="1865140"/>
            <a:ext cx="4546387" cy="4731519"/>
            <a:chOff x="0" y="0"/>
            <a:chExt cx="9092771" cy="9463034"/>
          </a:xfrm>
        </p:grpSpPr>
        <p:sp>
          <p:nvSpPr>
            <p:cNvPr id="60" name="Line"/>
            <p:cNvSpPr/>
            <p:nvPr/>
          </p:nvSpPr>
          <p:spPr>
            <a:xfrm rot="5400000" flipH="1">
              <a:off x="3676291" y="6448777"/>
              <a:ext cx="3083889" cy="1121799"/>
            </a:xfrm>
            <a:custGeom>
              <a:avLst/>
              <a:gdLst/>
              <a:ahLst/>
              <a:cxnLst>
                <a:cxn ang="0">
                  <a:pos x="wd2" y="hd2"/>
                </a:cxn>
                <a:cxn ang="5400000">
                  <a:pos x="wd2" y="hd2"/>
                </a:cxn>
                <a:cxn ang="10800000">
                  <a:pos x="wd2" y="hd2"/>
                </a:cxn>
                <a:cxn ang="16200000">
                  <a:pos x="wd2" y="hd2"/>
                </a:cxn>
              </a:cxnLst>
              <a:rect l="0" t="0" r="r" b="b"/>
              <a:pathLst>
                <a:path w="21600" h="20964" extrusionOk="0">
                  <a:moveTo>
                    <a:pt x="0" y="20964"/>
                  </a:moveTo>
                  <a:cubicBezTo>
                    <a:pt x="1351" y="10759"/>
                    <a:pt x="6302" y="1075"/>
                    <a:pt x="12112" y="85"/>
                  </a:cubicBezTo>
                  <a:cubicBezTo>
                    <a:pt x="16342" y="-636"/>
                    <a:pt x="20016" y="3304"/>
                    <a:pt x="21600" y="854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1" name="Line"/>
            <p:cNvSpPr/>
            <p:nvPr/>
          </p:nvSpPr>
          <p:spPr>
            <a:xfrm>
              <a:off x="5241862" y="4484243"/>
              <a:ext cx="3850909" cy="511167"/>
            </a:xfrm>
            <a:custGeom>
              <a:avLst/>
              <a:gdLst/>
              <a:ahLst/>
              <a:cxnLst>
                <a:cxn ang="0">
                  <a:pos x="wd2" y="hd2"/>
                </a:cxn>
                <a:cxn ang="5400000">
                  <a:pos x="wd2" y="hd2"/>
                </a:cxn>
                <a:cxn ang="10800000">
                  <a:pos x="wd2" y="hd2"/>
                </a:cxn>
                <a:cxn ang="16200000">
                  <a:pos x="wd2" y="hd2"/>
                </a:cxn>
              </a:cxnLst>
              <a:rect l="0" t="0" r="r" b="b"/>
              <a:pathLst>
                <a:path w="21600" h="21455" extrusionOk="0">
                  <a:moveTo>
                    <a:pt x="0" y="21455"/>
                  </a:moveTo>
                  <a:cubicBezTo>
                    <a:pt x="2071" y="7577"/>
                    <a:pt x="6667" y="-145"/>
                    <a:pt x="11404" y="2"/>
                  </a:cubicBezTo>
                  <a:cubicBezTo>
                    <a:pt x="15733" y="136"/>
                    <a:pt x="19529" y="8299"/>
                    <a:pt x="21600" y="21235"/>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2" name="Line"/>
            <p:cNvSpPr/>
            <p:nvPr/>
          </p:nvSpPr>
          <p:spPr>
            <a:xfrm rot="10800000">
              <a:off x="5852018" y="5007066"/>
              <a:ext cx="3191158" cy="566928"/>
            </a:xfrm>
            <a:custGeom>
              <a:avLst/>
              <a:gdLst/>
              <a:ahLst/>
              <a:cxnLst>
                <a:cxn ang="0">
                  <a:pos x="wd2" y="hd2"/>
                </a:cxn>
                <a:cxn ang="5400000">
                  <a:pos x="wd2" y="hd2"/>
                </a:cxn>
                <a:cxn ang="10800000">
                  <a:pos x="wd2" y="hd2"/>
                </a:cxn>
                <a:cxn ang="16200000">
                  <a:pos x="wd2" y="hd2"/>
                </a:cxn>
              </a:cxnLst>
              <a:rect l="0" t="0" r="r" b="b"/>
              <a:pathLst>
                <a:path w="21600" h="19748" extrusionOk="0">
                  <a:moveTo>
                    <a:pt x="0" y="19748"/>
                  </a:moveTo>
                  <a:cubicBezTo>
                    <a:pt x="2067" y="6204"/>
                    <a:pt x="7763" y="-1852"/>
                    <a:pt x="13605" y="365"/>
                  </a:cubicBezTo>
                  <a:cubicBezTo>
                    <a:pt x="17096" y="1689"/>
                    <a:pt x="20083" y="6508"/>
                    <a:pt x="21600" y="1408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3" name="Line"/>
            <p:cNvSpPr/>
            <p:nvPr/>
          </p:nvSpPr>
          <p:spPr>
            <a:xfrm rot="16200000" flipH="1">
              <a:off x="3517068" y="6199071"/>
              <a:ext cx="2590121" cy="434072"/>
            </a:xfrm>
            <a:custGeom>
              <a:avLst/>
              <a:gdLst/>
              <a:ahLst/>
              <a:cxnLst>
                <a:cxn ang="0">
                  <a:pos x="wd2" y="hd2"/>
                </a:cxn>
                <a:cxn ang="5400000">
                  <a:pos x="wd2" y="hd2"/>
                </a:cxn>
                <a:cxn ang="10800000">
                  <a:pos x="wd2" y="hd2"/>
                </a:cxn>
                <a:cxn ang="16200000">
                  <a:pos x="wd2" y="hd2"/>
                </a:cxn>
              </a:cxnLst>
              <a:rect l="0" t="0" r="r" b="b"/>
              <a:pathLst>
                <a:path w="21600" h="20168" extrusionOk="0">
                  <a:moveTo>
                    <a:pt x="0" y="20168"/>
                  </a:moveTo>
                  <a:cubicBezTo>
                    <a:pt x="2786" y="8770"/>
                    <a:pt x="6520" y="1910"/>
                    <a:pt x="10402" y="342"/>
                  </a:cubicBezTo>
                  <a:cubicBezTo>
                    <a:pt x="14791" y="-1432"/>
                    <a:pt x="18875" y="3792"/>
                    <a:pt x="21600" y="1403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4" name="Line"/>
            <p:cNvSpPr/>
            <p:nvPr/>
          </p:nvSpPr>
          <p:spPr>
            <a:xfrm rot="5400000" flipH="1">
              <a:off x="4108239" y="2905575"/>
              <a:ext cx="2811904" cy="437621"/>
            </a:xfrm>
            <a:custGeom>
              <a:avLst/>
              <a:gdLst/>
              <a:ahLst/>
              <a:cxnLst>
                <a:cxn ang="0">
                  <a:pos x="wd2" y="hd2"/>
                </a:cxn>
                <a:cxn ang="5400000">
                  <a:pos x="wd2" y="hd2"/>
                </a:cxn>
                <a:cxn ang="10800000">
                  <a:pos x="wd2" y="hd2"/>
                </a:cxn>
                <a:cxn ang="16200000">
                  <a:pos x="wd2" y="hd2"/>
                </a:cxn>
              </a:cxnLst>
              <a:rect l="0" t="0" r="r" b="b"/>
              <a:pathLst>
                <a:path w="21600" h="21052" extrusionOk="0">
                  <a:moveTo>
                    <a:pt x="0" y="21052"/>
                  </a:moveTo>
                  <a:cubicBezTo>
                    <a:pt x="2306" y="7548"/>
                    <a:pt x="7156" y="-548"/>
                    <a:pt x="12160" y="29"/>
                  </a:cubicBezTo>
                  <a:cubicBezTo>
                    <a:pt x="16129" y="487"/>
                    <a:pt x="19623" y="6862"/>
                    <a:pt x="21600" y="16934"/>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5" name="Line"/>
            <p:cNvSpPr/>
            <p:nvPr/>
          </p:nvSpPr>
          <p:spPr>
            <a:xfrm rot="16200000" flipH="1">
              <a:off x="3400759" y="2243713"/>
              <a:ext cx="2867191" cy="549041"/>
            </a:xfrm>
            <a:custGeom>
              <a:avLst/>
              <a:gdLst/>
              <a:ahLst/>
              <a:cxnLst>
                <a:cxn ang="0">
                  <a:pos x="wd2" y="hd2"/>
                </a:cxn>
                <a:cxn ang="5400000">
                  <a:pos x="wd2" y="hd2"/>
                </a:cxn>
                <a:cxn ang="10800000">
                  <a:pos x="wd2" y="hd2"/>
                </a:cxn>
                <a:cxn ang="16200000">
                  <a:pos x="wd2" y="hd2"/>
                </a:cxn>
              </a:cxnLst>
              <a:rect l="0" t="0" r="r" b="b"/>
              <a:pathLst>
                <a:path w="21600" h="20455" extrusionOk="0">
                  <a:moveTo>
                    <a:pt x="0" y="20455"/>
                  </a:moveTo>
                  <a:cubicBezTo>
                    <a:pt x="2267" y="9436"/>
                    <a:pt x="6630" y="1857"/>
                    <a:pt x="11223" y="272"/>
                  </a:cubicBezTo>
                  <a:cubicBezTo>
                    <a:pt x="15327" y="-1145"/>
                    <a:pt x="19117" y="3051"/>
                    <a:pt x="21600" y="11153"/>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6" name="Circle"/>
            <p:cNvSpPr/>
            <p:nvPr/>
          </p:nvSpPr>
          <p:spPr>
            <a:xfrm>
              <a:off x="4284721" y="3848867"/>
              <a:ext cx="1778001"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67" name="Line"/>
            <p:cNvSpPr/>
            <p:nvPr/>
          </p:nvSpPr>
          <p:spPr>
            <a:xfrm>
              <a:off x="1059175" y="4712278"/>
              <a:ext cx="3177458" cy="101185"/>
            </a:xfrm>
            <a:custGeom>
              <a:avLst/>
              <a:gdLst/>
              <a:ahLst/>
              <a:cxnLst>
                <a:cxn ang="0">
                  <a:pos x="wd2" y="hd2"/>
                </a:cxn>
                <a:cxn ang="5400000">
                  <a:pos x="wd2" y="hd2"/>
                </a:cxn>
                <a:cxn ang="10800000">
                  <a:pos x="wd2" y="hd2"/>
                </a:cxn>
                <a:cxn ang="16200000">
                  <a:pos x="wd2" y="hd2"/>
                </a:cxn>
              </a:cxnLst>
              <a:rect l="0" t="0" r="r" b="b"/>
              <a:pathLst>
                <a:path w="21600" h="19588" extrusionOk="0">
                  <a:moveTo>
                    <a:pt x="0" y="19588"/>
                  </a:moveTo>
                  <a:cubicBezTo>
                    <a:pt x="4023" y="2896"/>
                    <a:pt x="8858" y="3943"/>
                    <a:pt x="13765" y="1477"/>
                  </a:cubicBezTo>
                  <a:cubicBezTo>
                    <a:pt x="16605" y="49"/>
                    <a:pt x="19278" y="-2012"/>
                    <a:pt x="21600" y="450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8" name="R1BGP"/>
            <p:cNvSpPr/>
            <p:nvPr/>
          </p:nvSpPr>
          <p:spPr>
            <a:xfrm>
              <a:off x="4506431" y="4323846"/>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BGP</a:t>
              </a:r>
            </a:p>
          </p:txBody>
        </p:sp>
        <p:sp>
          <p:nvSpPr>
            <p:cNvPr id="69" name="Circle"/>
            <p:cNvSpPr/>
            <p:nvPr/>
          </p:nvSpPr>
          <p:spPr>
            <a:xfrm>
              <a:off x="0" y="3848867"/>
              <a:ext cx="1778000"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0" name="Circle"/>
            <p:cNvSpPr/>
            <p:nvPr/>
          </p:nvSpPr>
          <p:spPr>
            <a:xfrm>
              <a:off x="4284721" y="7685034"/>
              <a:ext cx="1778001" cy="1778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1" name="Circle"/>
            <p:cNvSpPr/>
            <p:nvPr/>
          </p:nvSpPr>
          <p:spPr>
            <a:xfrm>
              <a:off x="4284721" y="0"/>
              <a:ext cx="1778001" cy="1778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endParaRPr sz="700"/>
            </a:p>
          </p:txBody>
        </p:sp>
        <p:sp>
          <p:nvSpPr>
            <p:cNvPr id="72" name="R1CON"/>
            <p:cNvSpPr/>
            <p:nvPr/>
          </p:nvSpPr>
          <p:spPr>
            <a:xfrm>
              <a:off x="125458" y="4323846"/>
              <a:ext cx="143244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CON</a:t>
              </a:r>
            </a:p>
          </p:txBody>
        </p:sp>
        <p:sp>
          <p:nvSpPr>
            <p:cNvPr id="73" name="R1OSPF"/>
            <p:cNvSpPr/>
            <p:nvPr/>
          </p:nvSpPr>
          <p:spPr>
            <a:xfrm>
              <a:off x="4438813" y="8160015"/>
              <a:ext cx="1589537"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OSPF</a:t>
              </a:r>
            </a:p>
          </p:txBody>
        </p:sp>
        <p:sp>
          <p:nvSpPr>
            <p:cNvPr id="74" name="N1BGP"/>
            <p:cNvSpPr/>
            <p:nvPr/>
          </p:nvSpPr>
          <p:spPr>
            <a:xfrm>
              <a:off x="4506431" y="571232"/>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tx1"/>
                  </a:solidFill>
                </a:rPr>
                <a:t>N1</a:t>
              </a:r>
              <a:r>
                <a:rPr sz="1200" dirty="0">
                  <a:solidFill>
                    <a:schemeClr val="tx1"/>
                  </a:solidFill>
                </a:rPr>
                <a:t>BGP</a:t>
              </a:r>
            </a:p>
          </p:txBody>
        </p:sp>
        <p:sp>
          <p:nvSpPr>
            <p:cNvPr id="75" name="Circle"/>
            <p:cNvSpPr/>
            <p:nvPr/>
          </p:nvSpPr>
          <p:spPr>
            <a:xfrm>
              <a:off x="1931754" y="453649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0" name="Circle"/>
            <p:cNvSpPr/>
            <p:nvPr/>
          </p:nvSpPr>
          <p:spPr>
            <a:xfrm>
              <a:off x="3025957" y="4530308"/>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1" name="Circle"/>
            <p:cNvSpPr/>
            <p:nvPr/>
          </p:nvSpPr>
          <p:spPr>
            <a:xfrm>
              <a:off x="5523590" y="330680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2" name="Circle"/>
            <p:cNvSpPr/>
            <p:nvPr/>
          </p:nvSpPr>
          <p:spPr>
            <a:xfrm>
              <a:off x="5540280" y="255532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3" name="Circle"/>
            <p:cNvSpPr/>
            <p:nvPr/>
          </p:nvSpPr>
          <p:spPr>
            <a:xfrm>
              <a:off x="4456291" y="190144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4" name="Circle"/>
            <p:cNvSpPr/>
            <p:nvPr/>
          </p:nvSpPr>
          <p:spPr>
            <a:xfrm>
              <a:off x="4388070" y="267917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5" name="Circle"/>
            <p:cNvSpPr/>
            <p:nvPr/>
          </p:nvSpPr>
          <p:spPr>
            <a:xfrm>
              <a:off x="6201409" y="431083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7" name="Circle"/>
            <p:cNvSpPr/>
            <p:nvPr/>
          </p:nvSpPr>
          <p:spPr>
            <a:xfrm>
              <a:off x="8082236" y="5238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8" name="Circle"/>
            <p:cNvSpPr/>
            <p:nvPr/>
          </p:nvSpPr>
          <p:spPr>
            <a:xfrm>
              <a:off x="6875237" y="5365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0" name="Circle"/>
            <p:cNvSpPr/>
            <p:nvPr/>
          </p:nvSpPr>
          <p:spPr>
            <a:xfrm>
              <a:off x="5498419" y="725109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1" name="Circle"/>
            <p:cNvSpPr/>
            <p:nvPr/>
          </p:nvSpPr>
          <p:spPr>
            <a:xfrm>
              <a:off x="5592883" y="643453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3" name="Circle"/>
            <p:cNvSpPr/>
            <p:nvPr/>
          </p:nvSpPr>
          <p:spPr>
            <a:xfrm>
              <a:off x="4496194" y="574812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4" name="Circle"/>
            <p:cNvSpPr/>
            <p:nvPr/>
          </p:nvSpPr>
          <p:spPr>
            <a:xfrm>
              <a:off x="4427973" y="649331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6" name="Circle"/>
            <p:cNvSpPr/>
            <p:nvPr/>
          </p:nvSpPr>
          <p:spPr>
            <a:xfrm>
              <a:off x="7239432" y="425846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grpSp>
      <p:sp>
        <p:nvSpPr>
          <p:cNvPr id="97" name="Circle"/>
          <p:cNvSpPr/>
          <p:nvPr/>
        </p:nvSpPr>
        <p:spPr>
          <a:xfrm>
            <a:off x="4894423" y="3824015"/>
            <a:ext cx="889000" cy="889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solidFill>
                <a:schemeClr val="bg1"/>
              </a:solidFill>
            </a:endParaRPr>
          </a:p>
        </p:txBody>
      </p:sp>
      <p:sp>
        <p:nvSpPr>
          <p:cNvPr id="99" name="R1CON"/>
          <p:cNvSpPr/>
          <p:nvPr/>
        </p:nvSpPr>
        <p:spPr>
          <a:xfrm>
            <a:off x="5005278" y="4061505"/>
            <a:ext cx="700192" cy="353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a:t>
            </a:r>
            <a:r>
              <a:rPr lang="en-US" sz="2000" dirty="0">
                <a:solidFill>
                  <a:schemeClr val="bg1"/>
                </a:solidFill>
              </a:rPr>
              <a:t>2</a:t>
            </a:r>
            <a:r>
              <a:rPr lang="en-US" sz="1200" dirty="0">
                <a:solidFill>
                  <a:schemeClr val="bg1"/>
                </a:solidFill>
              </a:rPr>
              <a:t>BGP</a:t>
            </a:r>
            <a:endParaRPr sz="1200" dirty="0">
              <a:solidFill>
                <a:schemeClr val="bg1"/>
              </a:solidFill>
            </a:endParaRPr>
          </a:p>
        </p:txBody>
      </p:sp>
      <p:sp>
        <p:nvSpPr>
          <p:cNvPr id="100" name="Group"/>
          <p:cNvSpPr/>
          <p:nvPr/>
        </p:nvSpPr>
        <p:spPr>
          <a:xfrm>
            <a:off x="309391" y="4970281"/>
            <a:ext cx="1823897" cy="830997"/>
          </a:xfrm>
          <a:prstGeom prst="rect">
            <a:avLst/>
          </a:prstGeom>
          <a:ln w="63500">
            <a:noFill/>
            <a:miter/>
          </a:ln>
          <a:extLst>
            <a:ext uri="{C572A759-6A51-4108-AA02-DFA0A04FC94B}">
              <ma14:wrappingTextBoxFlag xmlns:ma14="http://schemas.microsoft.com/office/mac/drawingml/2011/main" val="1"/>
            </a:ext>
          </a:extLst>
        </p:spPr>
        <p:txBody>
          <a:bodyPr wrap="none" lIns="22860" rIns="22860">
            <a:spAutoFit/>
          </a:bodyPr>
          <a:lstStyle/>
          <a:p>
            <a:pPr algn="ctr">
              <a:defRPr sz="4800" b="1">
                <a:latin typeface="Lato Bold"/>
                <a:ea typeface="Lato Bold"/>
                <a:cs typeface="Lato Bold"/>
                <a:sym typeface="Lato Bold"/>
              </a:defRPr>
            </a:pPr>
            <a:r>
              <a:rPr lang="en-US" sz="2400" dirty="0">
                <a:solidFill>
                  <a:schemeClr val="accent1">
                    <a:lumMod val="75000"/>
                  </a:schemeClr>
                </a:solidFill>
                <a:latin typeface="+mn-lt"/>
              </a:rPr>
              <a:t>V</a:t>
            </a:r>
            <a:r>
              <a:rPr sz="2400" dirty="0">
                <a:solidFill>
                  <a:schemeClr val="accent1">
                    <a:lumMod val="75000"/>
                  </a:schemeClr>
                </a:solidFill>
                <a:latin typeface="+mn-lt"/>
              </a:rPr>
              <a:t>iew </a:t>
            </a:r>
            <a:endParaRPr lang="en-US" sz="2400" dirty="0">
              <a:solidFill>
                <a:schemeClr val="accent1">
                  <a:lumMod val="75000"/>
                </a:schemeClr>
              </a:solidFill>
              <a:latin typeface="+mn-lt"/>
            </a:endParaRPr>
          </a:p>
          <a:p>
            <a:pPr algn="ctr">
              <a:defRPr sz="4800" b="1">
                <a:latin typeface="Lato Bold"/>
                <a:ea typeface="Lato Bold"/>
                <a:cs typeface="Lato Bold"/>
                <a:sym typeface="Lato Bold"/>
              </a:defRPr>
            </a:pPr>
            <a:r>
              <a:rPr lang="en-US" sz="2400" dirty="0">
                <a:solidFill>
                  <a:schemeClr val="accent1">
                    <a:lumMod val="75000"/>
                  </a:schemeClr>
                </a:solidFill>
                <a:latin typeface="+mn-lt"/>
              </a:rPr>
              <a:t>o</a:t>
            </a:r>
            <a:r>
              <a:rPr sz="2400" dirty="0">
                <a:solidFill>
                  <a:schemeClr val="accent1">
                    <a:lumMod val="75000"/>
                  </a:schemeClr>
                </a:solidFill>
                <a:latin typeface="+mn-lt"/>
              </a:rPr>
              <a:t>f R1</a:t>
            </a:r>
            <a:r>
              <a:rPr lang="en-US" sz="2400" dirty="0">
                <a:solidFill>
                  <a:schemeClr val="accent1">
                    <a:lumMod val="75000"/>
                  </a:schemeClr>
                </a:solidFill>
                <a:latin typeface="+mn-lt"/>
              </a:rPr>
              <a:t>’s BGP</a:t>
            </a:r>
            <a:endParaRPr sz="2400" dirty="0">
              <a:solidFill>
                <a:schemeClr val="accent1">
                  <a:lumMod val="75000"/>
                </a:schemeClr>
              </a:solidFill>
              <a:latin typeface="+mn-lt"/>
            </a:endParaRPr>
          </a:p>
        </p:txBody>
      </p:sp>
      <p:sp>
        <p:nvSpPr>
          <p:cNvPr id="102" name="TextBox 101"/>
          <p:cNvSpPr txBox="1"/>
          <p:nvPr/>
        </p:nvSpPr>
        <p:spPr>
          <a:xfrm>
            <a:off x="3872904" y="2269757"/>
            <a:ext cx="135074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2860" tIns="22860" rIns="22860" bIns="22860" numCol="1" spcCol="38100" rtlCol="0" anchor="t">
            <a:spAutoFit/>
          </a:bodyPr>
          <a:lstStyle/>
          <a:p>
            <a:pPr algn="ctr" defTabSz="914217" hangingPunct="0"/>
            <a:r>
              <a:rPr lang="en-US" sz="1800" b="1" i="1" dirty="0">
                <a:solidFill>
                  <a:schemeClr val="tx1"/>
                </a:solidFill>
              </a:rPr>
              <a:t>BGP </a:t>
            </a:r>
            <a:r>
              <a:rPr lang="en-US" sz="1800" b="1" i="1" dirty="0">
                <a:solidFill>
                  <a:schemeClr val="tx1"/>
                </a:solidFill>
                <a:sym typeface="Helvetica"/>
              </a:rPr>
              <a:t>message</a:t>
            </a:r>
          </a:p>
        </p:txBody>
      </p:sp>
      <p:cxnSp>
        <p:nvCxnSpPr>
          <p:cNvPr id="103" name="Straight Arrow Connector 102"/>
          <p:cNvCxnSpPr/>
          <p:nvPr/>
        </p:nvCxnSpPr>
        <p:spPr>
          <a:xfrm flipH="1">
            <a:off x="4166615" y="2863553"/>
            <a:ext cx="366180" cy="1092163"/>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5" name="TextBox 104"/>
          <p:cNvSpPr txBox="1"/>
          <p:nvPr/>
        </p:nvSpPr>
        <p:spPr>
          <a:xfrm>
            <a:off x="500476" y="2269757"/>
            <a:ext cx="161069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2860" tIns="22860" rIns="22860" bIns="22860" numCol="1" spcCol="38100" rtlCol="0" anchor="t">
            <a:spAutoFit/>
          </a:bodyPr>
          <a:lstStyle/>
          <a:p>
            <a:pPr defTabSz="914217" hangingPunct="0"/>
            <a:r>
              <a:rPr lang="en-US" sz="1800" b="1" i="1" dirty="0">
                <a:solidFill>
                  <a:schemeClr val="tx1"/>
                </a:solidFill>
              </a:rPr>
              <a:t>Redistribution</a:t>
            </a:r>
          </a:p>
          <a:p>
            <a:pPr defTabSz="914217" hangingPunct="0"/>
            <a:r>
              <a:rPr lang="en-US" sz="1800" b="1" i="1" dirty="0">
                <a:solidFill>
                  <a:schemeClr val="tx1"/>
                </a:solidFill>
              </a:rPr>
              <a:t>CON to BGP</a:t>
            </a:r>
          </a:p>
        </p:txBody>
      </p:sp>
      <p:cxnSp>
        <p:nvCxnSpPr>
          <p:cNvPr id="106" name="Straight Arrow Connector 105"/>
          <p:cNvCxnSpPr/>
          <p:nvPr/>
        </p:nvCxnSpPr>
        <p:spPr>
          <a:xfrm>
            <a:off x="1270797" y="2863553"/>
            <a:ext cx="370497" cy="1198391"/>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6" name="Rounded Rectangle">
            <a:extLst>
              <a:ext uri="{FF2B5EF4-FFF2-40B4-BE49-F238E27FC236}">
                <a16:creationId xmlns="" xmlns:a16="http://schemas.microsoft.com/office/drawing/2014/main" id="{B2BC4F71-0982-4C1C-8A3A-6AE2428D9DC6}"/>
              </a:ext>
            </a:extLst>
          </p:cNvPr>
          <p:cNvSpPr/>
          <p:nvPr/>
        </p:nvSpPr>
        <p:spPr>
          <a:xfrm>
            <a:off x="8254973" y="3060278"/>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t">
            <a:noAutofit/>
          </a:bodyPr>
          <a:lstStyle/>
          <a:p>
            <a:endParaRPr sz="600" dirty="0">
              <a:solidFill>
                <a:schemeClr val="bg1"/>
              </a:solidFill>
            </a:endParaRPr>
          </a:p>
        </p:txBody>
      </p:sp>
      <p:sp>
        <p:nvSpPr>
          <p:cNvPr id="77" name="Rounded Rectangle">
            <a:extLst>
              <a:ext uri="{FF2B5EF4-FFF2-40B4-BE49-F238E27FC236}">
                <a16:creationId xmlns="" xmlns:a16="http://schemas.microsoft.com/office/drawing/2014/main" id="{74146C3B-9C92-4590-B881-66992F801F35}"/>
              </a:ext>
            </a:extLst>
          </p:cNvPr>
          <p:cNvSpPr/>
          <p:nvPr/>
        </p:nvSpPr>
        <p:spPr>
          <a:xfrm>
            <a:off x="8465540"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N1</a:t>
            </a:r>
            <a:endParaRPr sz="1800" dirty="0"/>
          </a:p>
        </p:txBody>
      </p:sp>
      <p:sp>
        <p:nvSpPr>
          <p:cNvPr id="78" name="S3">
            <a:extLst>
              <a:ext uri="{FF2B5EF4-FFF2-40B4-BE49-F238E27FC236}">
                <a16:creationId xmlns="" xmlns:a16="http://schemas.microsoft.com/office/drawing/2014/main" id="{41A8BEFC-EE96-46F0-8064-C6ECD2ABF35B}"/>
              </a:ext>
            </a:extLst>
          </p:cNvPr>
          <p:cNvSpPr/>
          <p:nvPr/>
        </p:nvSpPr>
        <p:spPr>
          <a:xfrm>
            <a:off x="8568906" y="5594174"/>
            <a:ext cx="14074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600"/>
              <a:t>S3</a:t>
            </a:r>
          </a:p>
        </p:txBody>
      </p:sp>
      <p:sp>
        <p:nvSpPr>
          <p:cNvPr id="79" name="S2">
            <a:extLst>
              <a:ext uri="{FF2B5EF4-FFF2-40B4-BE49-F238E27FC236}">
                <a16:creationId xmlns="" xmlns:a16="http://schemas.microsoft.com/office/drawing/2014/main" id="{FD3E8437-0161-46B8-8B5C-3BBD5A7DDBD5}"/>
              </a:ext>
            </a:extLst>
          </p:cNvPr>
          <p:cNvSpPr/>
          <p:nvPr/>
        </p:nvSpPr>
        <p:spPr>
          <a:xfrm>
            <a:off x="10944622" y="3355153"/>
            <a:ext cx="14074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a:solidFill>
                  <a:srgbClr val="FFFFFF"/>
                </a:solidFill>
              </a:defRPr>
            </a:lvl1pPr>
          </a:lstStyle>
          <a:p>
            <a:r>
              <a:rPr sz="600">
                <a:solidFill>
                  <a:schemeClr val="bg1"/>
                </a:solidFill>
              </a:rPr>
              <a:t>S2</a:t>
            </a:r>
          </a:p>
        </p:txBody>
      </p:sp>
      <p:sp>
        <p:nvSpPr>
          <p:cNvPr id="86" name="Rounded Rectangle">
            <a:extLst>
              <a:ext uri="{FF2B5EF4-FFF2-40B4-BE49-F238E27FC236}">
                <a16:creationId xmlns="" xmlns:a16="http://schemas.microsoft.com/office/drawing/2014/main" id="{14A270FD-74F5-4D07-9335-1A13BA9B8E35}"/>
              </a:ext>
            </a:extLst>
          </p:cNvPr>
          <p:cNvSpPr/>
          <p:nvPr/>
        </p:nvSpPr>
        <p:spPr>
          <a:xfrm>
            <a:off x="9710441" y="3060278"/>
            <a:ext cx="970287" cy="924820"/>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t">
            <a:noAutofit/>
          </a:bodyPr>
          <a:lstStyle/>
          <a:p>
            <a:endParaRPr sz="700" dirty="0">
              <a:solidFill>
                <a:schemeClr val="bg1"/>
              </a:solidFill>
            </a:endParaRPr>
          </a:p>
        </p:txBody>
      </p:sp>
      <p:sp>
        <p:nvSpPr>
          <p:cNvPr id="89" name="Rounded Rectangle">
            <a:extLst>
              <a:ext uri="{FF2B5EF4-FFF2-40B4-BE49-F238E27FC236}">
                <a16:creationId xmlns="" xmlns:a16="http://schemas.microsoft.com/office/drawing/2014/main" id="{8DF32616-2EA2-4DE7-AE6C-0485C2B4BC0A}"/>
              </a:ext>
            </a:extLst>
          </p:cNvPr>
          <p:cNvSpPr/>
          <p:nvPr/>
        </p:nvSpPr>
        <p:spPr>
          <a:xfrm>
            <a:off x="8257981" y="4370469"/>
            <a:ext cx="970287" cy="924819"/>
          </a:xfrm>
          <a:prstGeom prst="roundRect">
            <a:avLst>
              <a:gd name="adj" fmla="val 14758"/>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600" dirty="0"/>
          </a:p>
        </p:txBody>
      </p:sp>
      <p:sp>
        <p:nvSpPr>
          <p:cNvPr id="92" name="Oval 91">
            <a:extLst>
              <a:ext uri="{FF2B5EF4-FFF2-40B4-BE49-F238E27FC236}">
                <a16:creationId xmlns="" xmlns:a16="http://schemas.microsoft.com/office/drawing/2014/main" id="{C96EC5D9-030F-4B9B-BECA-1BEB6E96B339}"/>
              </a:ext>
            </a:extLst>
          </p:cNvPr>
          <p:cNvSpPr/>
          <p:nvPr/>
        </p:nvSpPr>
        <p:spPr>
          <a:xfrm>
            <a:off x="7033920" y="3287609"/>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S1</a:t>
            </a:r>
          </a:p>
        </p:txBody>
      </p:sp>
      <p:sp>
        <p:nvSpPr>
          <p:cNvPr id="95" name="Oval 94">
            <a:extLst>
              <a:ext uri="{FF2B5EF4-FFF2-40B4-BE49-F238E27FC236}">
                <a16:creationId xmlns="" xmlns:a16="http://schemas.microsoft.com/office/drawing/2014/main" id="{A5AD5282-66F7-458F-B4D9-016D3954B7AD}"/>
              </a:ext>
            </a:extLst>
          </p:cNvPr>
          <p:cNvSpPr/>
          <p:nvPr/>
        </p:nvSpPr>
        <p:spPr>
          <a:xfrm>
            <a:off x="11195144" y="3294183"/>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tx1"/>
                </a:solidFill>
              </a:rPr>
              <a:t>S2</a:t>
            </a:r>
          </a:p>
        </p:txBody>
      </p:sp>
      <p:sp>
        <p:nvSpPr>
          <p:cNvPr id="98" name="Oval 97">
            <a:extLst>
              <a:ext uri="{FF2B5EF4-FFF2-40B4-BE49-F238E27FC236}">
                <a16:creationId xmlns="" xmlns:a16="http://schemas.microsoft.com/office/drawing/2014/main" id="{BEB7152D-D70A-4229-889A-4E9551EDCDDB}"/>
              </a:ext>
            </a:extLst>
          </p:cNvPr>
          <p:cNvSpPr/>
          <p:nvPr/>
        </p:nvSpPr>
        <p:spPr>
          <a:xfrm>
            <a:off x="8427451" y="5651547"/>
            <a:ext cx="645695" cy="460337"/>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a:solidFill>
                  <a:schemeClr val="tx1"/>
                </a:solidFill>
              </a:rPr>
              <a:t>S3</a:t>
            </a:r>
            <a:endParaRPr lang="en-US" sz="1600" dirty="0">
              <a:solidFill>
                <a:schemeClr val="tx1"/>
              </a:solidFill>
            </a:endParaRPr>
          </a:p>
        </p:txBody>
      </p:sp>
      <p:sp>
        <p:nvSpPr>
          <p:cNvPr id="101" name="Rounded Rectangle">
            <a:extLst>
              <a:ext uri="{FF2B5EF4-FFF2-40B4-BE49-F238E27FC236}">
                <a16:creationId xmlns="" xmlns:a16="http://schemas.microsoft.com/office/drawing/2014/main" id="{132947F3-F2D1-4784-8683-34766A14FE43}"/>
              </a:ext>
            </a:extLst>
          </p:cNvPr>
          <p:cNvSpPr/>
          <p:nvPr/>
        </p:nvSpPr>
        <p:spPr>
          <a:xfrm>
            <a:off x="9612379"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N2</a:t>
            </a:r>
            <a:endParaRPr sz="1800" dirty="0"/>
          </a:p>
        </p:txBody>
      </p:sp>
      <p:sp>
        <p:nvSpPr>
          <p:cNvPr id="104" name="Rounded Rectangle">
            <a:extLst>
              <a:ext uri="{FF2B5EF4-FFF2-40B4-BE49-F238E27FC236}">
                <a16:creationId xmlns="" xmlns:a16="http://schemas.microsoft.com/office/drawing/2014/main" id="{143E80B9-C3F6-41F0-94D0-42EC6DE09333}"/>
              </a:ext>
            </a:extLst>
          </p:cNvPr>
          <p:cNvSpPr/>
          <p:nvPr/>
        </p:nvSpPr>
        <p:spPr>
          <a:xfrm>
            <a:off x="10302560" y="2016416"/>
            <a:ext cx="525713" cy="517670"/>
          </a:xfrm>
          <a:prstGeom prst="roundRect">
            <a:avLst>
              <a:gd name="adj" fmla="val 15154"/>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pPr algn="ctr"/>
            <a:r>
              <a:rPr lang="en-US" sz="1800" dirty="0"/>
              <a:t>N3</a:t>
            </a:r>
            <a:endParaRPr sz="1800" dirty="0"/>
          </a:p>
        </p:txBody>
      </p:sp>
      <p:cxnSp>
        <p:nvCxnSpPr>
          <p:cNvPr id="107" name="Straight Connector 106">
            <a:extLst>
              <a:ext uri="{FF2B5EF4-FFF2-40B4-BE49-F238E27FC236}">
                <a16:creationId xmlns="" xmlns:a16="http://schemas.microsoft.com/office/drawing/2014/main" id="{E9DAA232-6409-4524-8AE0-AF7E8D31A64A}"/>
              </a:ext>
            </a:extLst>
          </p:cNvPr>
          <p:cNvCxnSpPr/>
          <p:nvPr/>
        </p:nvCxnSpPr>
        <p:spPr>
          <a:xfrm>
            <a:off x="8728397" y="2542601"/>
            <a:ext cx="11720" cy="517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 xmlns:a16="http://schemas.microsoft.com/office/drawing/2014/main" id="{A1044B42-0CC2-44E3-9840-D63AFA859384}"/>
              </a:ext>
            </a:extLst>
          </p:cNvPr>
          <p:cNvCxnSpPr/>
          <p:nvPr/>
        </p:nvCxnSpPr>
        <p:spPr>
          <a:xfrm flipH="1" flipV="1">
            <a:off x="8740117" y="3985098"/>
            <a:ext cx="3008" cy="385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 xmlns:a16="http://schemas.microsoft.com/office/drawing/2014/main" id="{217F941F-0577-4AF6-A681-9B0F4742C0B3}"/>
              </a:ext>
            </a:extLst>
          </p:cNvPr>
          <p:cNvCxnSpPr/>
          <p:nvPr/>
        </p:nvCxnSpPr>
        <p:spPr>
          <a:xfrm>
            <a:off x="9225260" y="3634982"/>
            <a:ext cx="4851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 xmlns:a16="http://schemas.microsoft.com/office/drawing/2014/main" id="{1A770C66-1741-416A-B8AA-672C174A0FD8}"/>
              </a:ext>
            </a:extLst>
          </p:cNvPr>
          <p:cNvCxnSpPr/>
          <p:nvPr/>
        </p:nvCxnSpPr>
        <p:spPr>
          <a:xfrm>
            <a:off x="10680728" y="3522688"/>
            <a:ext cx="514416" cy="16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 xmlns:a16="http://schemas.microsoft.com/office/drawing/2014/main" id="{051A983F-4B76-4C23-9EB3-61117DA50498}"/>
              </a:ext>
            </a:extLst>
          </p:cNvPr>
          <p:cNvCxnSpPr/>
          <p:nvPr/>
        </p:nvCxnSpPr>
        <p:spPr>
          <a:xfrm flipH="1" flipV="1">
            <a:off x="8743125" y="5295288"/>
            <a:ext cx="7174" cy="3562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 xmlns:a16="http://schemas.microsoft.com/office/drawing/2014/main" id="{7FC94C59-852F-498A-A44E-40D5801F4BA7}"/>
              </a:ext>
            </a:extLst>
          </p:cNvPr>
          <p:cNvCxnSpPr/>
          <p:nvPr/>
        </p:nvCxnSpPr>
        <p:spPr>
          <a:xfrm flipH="1" flipV="1">
            <a:off x="9875236" y="2549195"/>
            <a:ext cx="320349" cy="511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 xmlns:a16="http://schemas.microsoft.com/office/drawing/2014/main" id="{AF28B789-6882-4A50-97AE-828304ED698E}"/>
              </a:ext>
            </a:extLst>
          </p:cNvPr>
          <p:cNvCxnSpPr/>
          <p:nvPr/>
        </p:nvCxnSpPr>
        <p:spPr>
          <a:xfrm flipV="1">
            <a:off x="10195585" y="2527000"/>
            <a:ext cx="369832" cy="5332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 xmlns:a16="http://schemas.microsoft.com/office/drawing/2014/main" id="{0D38A730-FBB3-4FDB-9B4D-AC9EE8C13082}"/>
              </a:ext>
            </a:extLst>
          </p:cNvPr>
          <p:cNvCxnSpPr/>
          <p:nvPr/>
        </p:nvCxnSpPr>
        <p:spPr>
          <a:xfrm>
            <a:off x="8254973" y="3458520"/>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 xmlns:a16="http://schemas.microsoft.com/office/drawing/2014/main" id="{9023FCAF-FECC-42FA-8942-D276B95D1DAF}"/>
              </a:ext>
            </a:extLst>
          </p:cNvPr>
          <p:cNvCxnSpPr>
            <a:stCxn id="89" idx="1"/>
            <a:endCxn id="89" idx="3"/>
          </p:cNvCxnSpPr>
          <p:nvPr/>
        </p:nvCxnSpPr>
        <p:spPr>
          <a:xfrm>
            <a:off x="8257981" y="4832879"/>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 xmlns:a16="http://schemas.microsoft.com/office/drawing/2014/main" id="{4AF16BE5-9B3C-4B49-B2D1-A6CCA1E95F92}"/>
              </a:ext>
            </a:extLst>
          </p:cNvPr>
          <p:cNvCxnSpPr/>
          <p:nvPr/>
        </p:nvCxnSpPr>
        <p:spPr>
          <a:xfrm>
            <a:off x="9710441" y="3442478"/>
            <a:ext cx="970287"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 xmlns:a16="http://schemas.microsoft.com/office/drawing/2014/main" id="{93D3E6D1-4095-44B0-A327-59C48A389BE7}"/>
              </a:ext>
            </a:extLst>
          </p:cNvPr>
          <p:cNvCxnSpPr/>
          <p:nvPr/>
        </p:nvCxnSpPr>
        <p:spPr>
          <a:xfrm flipH="1" flipV="1">
            <a:off x="10256188" y="3435008"/>
            <a:ext cx="3565" cy="55009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 xmlns:a16="http://schemas.microsoft.com/office/drawing/2014/main" id="{1AC6DDA1-51A4-4DB2-A05A-2A34731B3E8C}"/>
              </a:ext>
            </a:extLst>
          </p:cNvPr>
          <p:cNvCxnSpPr/>
          <p:nvPr/>
        </p:nvCxnSpPr>
        <p:spPr>
          <a:xfrm flipV="1">
            <a:off x="8659907" y="3484359"/>
            <a:ext cx="5740" cy="500739"/>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 xmlns:a16="http://schemas.microsoft.com/office/drawing/2014/main" id="{5FCDDC87-D673-4B76-9FCF-C4F3F03EDD35}"/>
              </a:ext>
            </a:extLst>
          </p:cNvPr>
          <p:cNvSpPr txBox="1"/>
          <p:nvPr/>
        </p:nvSpPr>
        <p:spPr>
          <a:xfrm>
            <a:off x="8246953" y="3089738"/>
            <a:ext cx="998760" cy="307777"/>
          </a:xfrm>
          <a:prstGeom prst="rect">
            <a:avLst/>
          </a:prstGeom>
          <a:noFill/>
        </p:spPr>
        <p:txBody>
          <a:bodyPr wrap="square" rtlCol="0">
            <a:spAutoFit/>
          </a:bodyPr>
          <a:lstStyle/>
          <a:p>
            <a:r>
              <a:rPr lang="en-US" dirty="0">
                <a:solidFill>
                  <a:schemeClr val="bg1"/>
                </a:solidFill>
              </a:rPr>
              <a:t>R1  BGP</a:t>
            </a:r>
          </a:p>
        </p:txBody>
      </p:sp>
      <p:sp>
        <p:nvSpPr>
          <p:cNvPr id="140" name="TextBox 139">
            <a:extLst>
              <a:ext uri="{FF2B5EF4-FFF2-40B4-BE49-F238E27FC236}">
                <a16:creationId xmlns="" xmlns:a16="http://schemas.microsoft.com/office/drawing/2014/main" id="{F6096454-80CE-4627-9FA6-B27B2C8B1D53}"/>
              </a:ext>
            </a:extLst>
          </p:cNvPr>
          <p:cNvSpPr txBox="1"/>
          <p:nvPr/>
        </p:nvSpPr>
        <p:spPr>
          <a:xfrm>
            <a:off x="8157657" y="3607728"/>
            <a:ext cx="818632" cy="307777"/>
          </a:xfrm>
          <a:prstGeom prst="rect">
            <a:avLst/>
          </a:prstGeom>
          <a:noFill/>
        </p:spPr>
        <p:txBody>
          <a:bodyPr wrap="square" rtlCol="0">
            <a:spAutoFit/>
          </a:bodyPr>
          <a:lstStyle/>
          <a:p>
            <a:r>
              <a:rPr lang="en-US" dirty="0">
                <a:solidFill>
                  <a:schemeClr val="bg1"/>
                </a:solidFill>
              </a:rPr>
              <a:t>CON</a:t>
            </a:r>
          </a:p>
        </p:txBody>
      </p:sp>
      <p:sp>
        <p:nvSpPr>
          <p:cNvPr id="141" name="TextBox 140">
            <a:extLst>
              <a:ext uri="{FF2B5EF4-FFF2-40B4-BE49-F238E27FC236}">
                <a16:creationId xmlns="" xmlns:a16="http://schemas.microsoft.com/office/drawing/2014/main" id="{43132440-4172-4E0D-A346-48C44E988BD5}"/>
              </a:ext>
            </a:extLst>
          </p:cNvPr>
          <p:cNvSpPr txBox="1"/>
          <p:nvPr/>
        </p:nvSpPr>
        <p:spPr>
          <a:xfrm>
            <a:off x="8628748" y="3606280"/>
            <a:ext cx="818632" cy="307777"/>
          </a:xfrm>
          <a:prstGeom prst="rect">
            <a:avLst/>
          </a:prstGeom>
          <a:noFill/>
        </p:spPr>
        <p:txBody>
          <a:bodyPr wrap="square" rtlCol="0">
            <a:spAutoFit/>
          </a:bodyPr>
          <a:lstStyle/>
          <a:p>
            <a:r>
              <a:rPr lang="en-US">
                <a:solidFill>
                  <a:schemeClr val="bg1"/>
                </a:solidFill>
              </a:rPr>
              <a:t>OSPF</a:t>
            </a:r>
            <a:endParaRPr lang="en-US" dirty="0">
              <a:solidFill>
                <a:schemeClr val="bg1"/>
              </a:solidFill>
            </a:endParaRPr>
          </a:p>
        </p:txBody>
      </p:sp>
      <p:sp>
        <p:nvSpPr>
          <p:cNvPr id="142" name="TextBox 141">
            <a:extLst>
              <a:ext uri="{FF2B5EF4-FFF2-40B4-BE49-F238E27FC236}">
                <a16:creationId xmlns="" xmlns:a16="http://schemas.microsoft.com/office/drawing/2014/main" id="{E8EC3E3A-F159-410B-B7BA-B86B550F3B4A}"/>
              </a:ext>
            </a:extLst>
          </p:cNvPr>
          <p:cNvSpPr txBox="1"/>
          <p:nvPr/>
        </p:nvSpPr>
        <p:spPr>
          <a:xfrm>
            <a:off x="9645841" y="3601138"/>
            <a:ext cx="818632" cy="307777"/>
          </a:xfrm>
          <a:prstGeom prst="rect">
            <a:avLst/>
          </a:prstGeom>
          <a:noFill/>
        </p:spPr>
        <p:txBody>
          <a:bodyPr wrap="square" rtlCol="0">
            <a:spAutoFit/>
          </a:bodyPr>
          <a:lstStyle/>
          <a:p>
            <a:r>
              <a:rPr lang="en-US" dirty="0">
                <a:solidFill>
                  <a:schemeClr val="bg1"/>
                </a:solidFill>
              </a:rPr>
              <a:t>OSPF</a:t>
            </a:r>
          </a:p>
        </p:txBody>
      </p:sp>
      <p:sp>
        <p:nvSpPr>
          <p:cNvPr id="144" name="TextBox 143">
            <a:extLst>
              <a:ext uri="{FF2B5EF4-FFF2-40B4-BE49-F238E27FC236}">
                <a16:creationId xmlns="" xmlns:a16="http://schemas.microsoft.com/office/drawing/2014/main" id="{DE79BF2B-0326-49B0-B010-FDBF942EFDE6}"/>
              </a:ext>
            </a:extLst>
          </p:cNvPr>
          <p:cNvSpPr txBox="1"/>
          <p:nvPr/>
        </p:nvSpPr>
        <p:spPr>
          <a:xfrm>
            <a:off x="10192852" y="3588042"/>
            <a:ext cx="818632" cy="307777"/>
          </a:xfrm>
          <a:prstGeom prst="rect">
            <a:avLst/>
          </a:prstGeom>
          <a:noFill/>
        </p:spPr>
        <p:txBody>
          <a:bodyPr wrap="square" rtlCol="0">
            <a:spAutoFit/>
          </a:bodyPr>
          <a:lstStyle/>
          <a:p>
            <a:r>
              <a:rPr lang="en-US" dirty="0">
                <a:solidFill>
                  <a:schemeClr val="bg1"/>
                </a:solidFill>
              </a:rPr>
              <a:t>CON</a:t>
            </a:r>
          </a:p>
        </p:txBody>
      </p:sp>
      <p:cxnSp>
        <p:nvCxnSpPr>
          <p:cNvPr id="145" name="Straight Connector 144">
            <a:extLst>
              <a:ext uri="{FF2B5EF4-FFF2-40B4-BE49-F238E27FC236}">
                <a16:creationId xmlns="" xmlns:a16="http://schemas.microsoft.com/office/drawing/2014/main" id="{DC7B9399-9D70-4E76-814A-5F3FA0C71E52}"/>
              </a:ext>
            </a:extLst>
          </p:cNvPr>
          <p:cNvCxnSpPr>
            <a:stCxn id="92" idx="6"/>
            <a:endCxn id="76" idx="1"/>
          </p:cNvCxnSpPr>
          <p:nvPr/>
        </p:nvCxnSpPr>
        <p:spPr>
          <a:xfrm>
            <a:off x="7679615" y="3517778"/>
            <a:ext cx="575358" cy="49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 xmlns:a16="http://schemas.microsoft.com/office/drawing/2014/main" id="{EBC72696-5E52-4787-888D-0B899CD832A3}"/>
              </a:ext>
            </a:extLst>
          </p:cNvPr>
          <p:cNvCxnSpPr/>
          <p:nvPr/>
        </p:nvCxnSpPr>
        <p:spPr>
          <a:xfrm>
            <a:off x="9217240" y="3306122"/>
            <a:ext cx="48518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 xmlns:a16="http://schemas.microsoft.com/office/drawing/2014/main" id="{5BD7A51D-C2A9-4B46-8789-180002A06F68}"/>
              </a:ext>
            </a:extLst>
          </p:cNvPr>
          <p:cNvSpPr txBox="1"/>
          <p:nvPr/>
        </p:nvSpPr>
        <p:spPr>
          <a:xfrm>
            <a:off x="8477676" y="4891798"/>
            <a:ext cx="818632" cy="307777"/>
          </a:xfrm>
          <a:prstGeom prst="rect">
            <a:avLst/>
          </a:prstGeom>
          <a:noFill/>
        </p:spPr>
        <p:txBody>
          <a:bodyPr wrap="square" rtlCol="0">
            <a:spAutoFit/>
          </a:bodyPr>
          <a:lstStyle/>
          <a:p>
            <a:r>
              <a:rPr lang="en-US" dirty="0">
                <a:solidFill>
                  <a:schemeClr val="bg1"/>
                </a:solidFill>
              </a:rPr>
              <a:t>CON</a:t>
            </a:r>
          </a:p>
        </p:txBody>
      </p:sp>
      <p:sp>
        <p:nvSpPr>
          <p:cNvPr id="149" name="TextBox 148">
            <a:extLst>
              <a:ext uri="{FF2B5EF4-FFF2-40B4-BE49-F238E27FC236}">
                <a16:creationId xmlns="" xmlns:a16="http://schemas.microsoft.com/office/drawing/2014/main" id="{9CFDD31E-4D33-42D9-8A04-FA4CF1B43CFA}"/>
              </a:ext>
            </a:extLst>
          </p:cNvPr>
          <p:cNvSpPr txBox="1"/>
          <p:nvPr/>
        </p:nvSpPr>
        <p:spPr>
          <a:xfrm>
            <a:off x="8254974" y="4428203"/>
            <a:ext cx="1213828" cy="307777"/>
          </a:xfrm>
          <a:prstGeom prst="rect">
            <a:avLst/>
          </a:prstGeom>
          <a:noFill/>
        </p:spPr>
        <p:txBody>
          <a:bodyPr wrap="square" rtlCol="0">
            <a:spAutoFit/>
          </a:bodyPr>
          <a:lstStyle/>
          <a:p>
            <a:r>
              <a:rPr lang="en-US">
                <a:solidFill>
                  <a:schemeClr val="bg1"/>
                </a:solidFill>
              </a:rPr>
              <a:t>R3 OSPF</a:t>
            </a:r>
            <a:endParaRPr lang="en-US" dirty="0">
              <a:solidFill>
                <a:schemeClr val="bg1"/>
              </a:solidFill>
            </a:endParaRPr>
          </a:p>
        </p:txBody>
      </p:sp>
      <p:sp>
        <p:nvSpPr>
          <p:cNvPr id="152" name="TextBox 151">
            <a:extLst>
              <a:ext uri="{FF2B5EF4-FFF2-40B4-BE49-F238E27FC236}">
                <a16:creationId xmlns="" xmlns:a16="http://schemas.microsoft.com/office/drawing/2014/main" id="{6749C0C2-FF20-4DDB-ACDE-614FADD2804B}"/>
              </a:ext>
            </a:extLst>
          </p:cNvPr>
          <p:cNvSpPr txBox="1"/>
          <p:nvPr/>
        </p:nvSpPr>
        <p:spPr>
          <a:xfrm>
            <a:off x="9698762" y="3097760"/>
            <a:ext cx="998760" cy="307777"/>
          </a:xfrm>
          <a:prstGeom prst="rect">
            <a:avLst/>
          </a:prstGeom>
          <a:noFill/>
        </p:spPr>
        <p:txBody>
          <a:bodyPr wrap="square" rtlCol="0">
            <a:spAutoFit/>
          </a:bodyPr>
          <a:lstStyle/>
          <a:p>
            <a:r>
              <a:rPr lang="en-US" dirty="0">
                <a:solidFill>
                  <a:schemeClr val="bg1"/>
                </a:solidFill>
              </a:rPr>
              <a:t>R2  BGP</a:t>
            </a:r>
          </a:p>
        </p:txBody>
      </p:sp>
      <p:sp>
        <p:nvSpPr>
          <p:cNvPr id="155" name="Group">
            <a:extLst>
              <a:ext uri="{FF2B5EF4-FFF2-40B4-BE49-F238E27FC236}">
                <a16:creationId xmlns="" xmlns:a16="http://schemas.microsoft.com/office/drawing/2014/main" id="{ACEADE53-3A24-4C66-AA20-8F54639A133C}"/>
              </a:ext>
            </a:extLst>
          </p:cNvPr>
          <p:cNvSpPr/>
          <p:nvPr/>
        </p:nvSpPr>
        <p:spPr>
          <a:xfrm>
            <a:off x="9467850" y="4970281"/>
            <a:ext cx="2329945" cy="830997"/>
          </a:xfrm>
          <a:prstGeom prst="rect">
            <a:avLst/>
          </a:prstGeom>
          <a:ln w="63500">
            <a:noFill/>
            <a:miter/>
          </a:ln>
          <a:extLst>
            <a:ext uri="{C572A759-6A51-4108-AA02-DFA0A04FC94B}">
              <ma14:wrappingTextBoxFlag xmlns:ma14="http://schemas.microsoft.com/office/mac/drawingml/2011/main" val="1"/>
            </a:ext>
          </a:extLst>
        </p:spPr>
        <p:txBody>
          <a:bodyPr wrap="square" lIns="22860" rIns="22860">
            <a:spAutoFit/>
          </a:bodyPr>
          <a:lstStyle/>
          <a:p>
            <a:pPr algn="ctr">
              <a:defRPr sz="4800" b="1">
                <a:latin typeface="Lato Bold"/>
                <a:ea typeface="Lato Bold"/>
                <a:cs typeface="Lato Bold"/>
                <a:sym typeface="Lato Bold"/>
              </a:defRPr>
            </a:pPr>
            <a:r>
              <a:rPr sz="2400" dirty="0">
                <a:solidFill>
                  <a:schemeClr val="accent1">
                    <a:lumMod val="75000"/>
                  </a:schemeClr>
                </a:solidFill>
                <a:latin typeface="+mn-lt"/>
              </a:rPr>
              <a:t>Protocol</a:t>
            </a:r>
            <a:r>
              <a:rPr lang="en-US" sz="2400" dirty="0">
                <a:solidFill>
                  <a:schemeClr val="accent1">
                    <a:lumMod val="75000"/>
                  </a:schemeClr>
                </a:solidFill>
                <a:latin typeface="+mn-lt"/>
              </a:rPr>
              <a:t>-level breakdown</a:t>
            </a:r>
            <a:endParaRPr sz="2400" dirty="0">
              <a:solidFill>
                <a:schemeClr val="accent1">
                  <a:lumMod val="75000"/>
                </a:schemeClr>
              </a:solidFill>
              <a:latin typeface="+mn-lt"/>
            </a:endParaRPr>
          </a:p>
        </p:txBody>
      </p:sp>
    </p:spTree>
    <p:custDataLst>
      <p:tags r:id="rId1"/>
    </p:custDataLst>
    <p:extLst>
      <p:ext uri="{BB962C8B-B14F-4D97-AF65-F5344CB8AC3E}">
        <p14:creationId xmlns:p14="http://schemas.microsoft.com/office/powerpoint/2010/main" val="689971187"/>
      </p:ext>
    </p:extLst>
  </p:cSld>
  <p:clrMapOvr>
    <a:masterClrMapping/>
  </p:clrMapOvr>
  <mc:AlternateContent xmlns:mc="http://schemas.openxmlformats.org/markup-compatibility/2006" xmlns:p14="http://schemas.microsoft.com/office/powerpoint/2010/main">
    <mc:Choice Requires="p14">
      <p:transition spd="slow" p14:dur="2000" advTm="22897"/>
    </mc:Choice>
    <mc:Fallback xmlns="">
      <p:transition spd="slow" advTm="22897"/>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7" grpId="0" animBg="1"/>
      <p:bldP spid="99" grpId="0"/>
      <p:bldP spid="100" grpId="0"/>
      <p:bldP spid="102" grpId="0"/>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Constraint-based models</a:t>
            </a:r>
          </a:p>
        </p:txBody>
      </p:sp>
      <p:grpSp>
        <p:nvGrpSpPr>
          <p:cNvPr id="59" name="Group"/>
          <p:cNvGrpSpPr/>
          <p:nvPr/>
        </p:nvGrpSpPr>
        <p:grpSpPr>
          <a:xfrm>
            <a:off x="381797" y="1865140"/>
            <a:ext cx="4546387" cy="4731519"/>
            <a:chOff x="0" y="0"/>
            <a:chExt cx="9092771" cy="9463034"/>
          </a:xfrm>
        </p:grpSpPr>
        <p:sp>
          <p:nvSpPr>
            <p:cNvPr id="60" name="Line"/>
            <p:cNvSpPr/>
            <p:nvPr/>
          </p:nvSpPr>
          <p:spPr>
            <a:xfrm rot="5400000" flipH="1">
              <a:off x="3676291" y="6448777"/>
              <a:ext cx="3083889" cy="1121799"/>
            </a:xfrm>
            <a:custGeom>
              <a:avLst/>
              <a:gdLst/>
              <a:ahLst/>
              <a:cxnLst>
                <a:cxn ang="0">
                  <a:pos x="wd2" y="hd2"/>
                </a:cxn>
                <a:cxn ang="5400000">
                  <a:pos x="wd2" y="hd2"/>
                </a:cxn>
                <a:cxn ang="10800000">
                  <a:pos x="wd2" y="hd2"/>
                </a:cxn>
                <a:cxn ang="16200000">
                  <a:pos x="wd2" y="hd2"/>
                </a:cxn>
              </a:cxnLst>
              <a:rect l="0" t="0" r="r" b="b"/>
              <a:pathLst>
                <a:path w="21600" h="20964" extrusionOk="0">
                  <a:moveTo>
                    <a:pt x="0" y="20964"/>
                  </a:moveTo>
                  <a:cubicBezTo>
                    <a:pt x="1351" y="10759"/>
                    <a:pt x="6302" y="1075"/>
                    <a:pt x="12112" y="85"/>
                  </a:cubicBezTo>
                  <a:cubicBezTo>
                    <a:pt x="16342" y="-636"/>
                    <a:pt x="20016" y="3304"/>
                    <a:pt x="21600" y="854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1" name="Line"/>
            <p:cNvSpPr/>
            <p:nvPr/>
          </p:nvSpPr>
          <p:spPr>
            <a:xfrm>
              <a:off x="5241862" y="4484243"/>
              <a:ext cx="3850909" cy="511167"/>
            </a:xfrm>
            <a:custGeom>
              <a:avLst/>
              <a:gdLst/>
              <a:ahLst/>
              <a:cxnLst>
                <a:cxn ang="0">
                  <a:pos x="wd2" y="hd2"/>
                </a:cxn>
                <a:cxn ang="5400000">
                  <a:pos x="wd2" y="hd2"/>
                </a:cxn>
                <a:cxn ang="10800000">
                  <a:pos x="wd2" y="hd2"/>
                </a:cxn>
                <a:cxn ang="16200000">
                  <a:pos x="wd2" y="hd2"/>
                </a:cxn>
              </a:cxnLst>
              <a:rect l="0" t="0" r="r" b="b"/>
              <a:pathLst>
                <a:path w="21600" h="21455" extrusionOk="0">
                  <a:moveTo>
                    <a:pt x="0" y="21455"/>
                  </a:moveTo>
                  <a:cubicBezTo>
                    <a:pt x="2071" y="7577"/>
                    <a:pt x="6667" y="-145"/>
                    <a:pt x="11404" y="2"/>
                  </a:cubicBezTo>
                  <a:cubicBezTo>
                    <a:pt x="15733" y="136"/>
                    <a:pt x="19529" y="8299"/>
                    <a:pt x="21600" y="21235"/>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2" name="Line"/>
            <p:cNvSpPr/>
            <p:nvPr/>
          </p:nvSpPr>
          <p:spPr>
            <a:xfrm rot="10800000">
              <a:off x="5852018" y="5007066"/>
              <a:ext cx="3191158" cy="566928"/>
            </a:xfrm>
            <a:custGeom>
              <a:avLst/>
              <a:gdLst/>
              <a:ahLst/>
              <a:cxnLst>
                <a:cxn ang="0">
                  <a:pos x="wd2" y="hd2"/>
                </a:cxn>
                <a:cxn ang="5400000">
                  <a:pos x="wd2" y="hd2"/>
                </a:cxn>
                <a:cxn ang="10800000">
                  <a:pos x="wd2" y="hd2"/>
                </a:cxn>
                <a:cxn ang="16200000">
                  <a:pos x="wd2" y="hd2"/>
                </a:cxn>
              </a:cxnLst>
              <a:rect l="0" t="0" r="r" b="b"/>
              <a:pathLst>
                <a:path w="21600" h="19748" extrusionOk="0">
                  <a:moveTo>
                    <a:pt x="0" y="19748"/>
                  </a:moveTo>
                  <a:cubicBezTo>
                    <a:pt x="2067" y="6204"/>
                    <a:pt x="7763" y="-1852"/>
                    <a:pt x="13605" y="365"/>
                  </a:cubicBezTo>
                  <a:cubicBezTo>
                    <a:pt x="17096" y="1689"/>
                    <a:pt x="20083" y="6508"/>
                    <a:pt x="21600" y="1408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3" name="Line"/>
            <p:cNvSpPr/>
            <p:nvPr/>
          </p:nvSpPr>
          <p:spPr>
            <a:xfrm rot="16200000" flipH="1">
              <a:off x="3517068" y="6199071"/>
              <a:ext cx="2590121" cy="434072"/>
            </a:xfrm>
            <a:custGeom>
              <a:avLst/>
              <a:gdLst/>
              <a:ahLst/>
              <a:cxnLst>
                <a:cxn ang="0">
                  <a:pos x="wd2" y="hd2"/>
                </a:cxn>
                <a:cxn ang="5400000">
                  <a:pos x="wd2" y="hd2"/>
                </a:cxn>
                <a:cxn ang="10800000">
                  <a:pos x="wd2" y="hd2"/>
                </a:cxn>
                <a:cxn ang="16200000">
                  <a:pos x="wd2" y="hd2"/>
                </a:cxn>
              </a:cxnLst>
              <a:rect l="0" t="0" r="r" b="b"/>
              <a:pathLst>
                <a:path w="21600" h="20168" extrusionOk="0">
                  <a:moveTo>
                    <a:pt x="0" y="20168"/>
                  </a:moveTo>
                  <a:cubicBezTo>
                    <a:pt x="2786" y="8770"/>
                    <a:pt x="6520" y="1910"/>
                    <a:pt x="10402" y="342"/>
                  </a:cubicBezTo>
                  <a:cubicBezTo>
                    <a:pt x="14791" y="-1432"/>
                    <a:pt x="18875" y="3792"/>
                    <a:pt x="21600" y="1403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4" name="Line"/>
            <p:cNvSpPr/>
            <p:nvPr/>
          </p:nvSpPr>
          <p:spPr>
            <a:xfrm rot="5400000" flipH="1">
              <a:off x="4108239" y="2905575"/>
              <a:ext cx="2811904" cy="437621"/>
            </a:xfrm>
            <a:custGeom>
              <a:avLst/>
              <a:gdLst/>
              <a:ahLst/>
              <a:cxnLst>
                <a:cxn ang="0">
                  <a:pos x="wd2" y="hd2"/>
                </a:cxn>
                <a:cxn ang="5400000">
                  <a:pos x="wd2" y="hd2"/>
                </a:cxn>
                <a:cxn ang="10800000">
                  <a:pos x="wd2" y="hd2"/>
                </a:cxn>
                <a:cxn ang="16200000">
                  <a:pos x="wd2" y="hd2"/>
                </a:cxn>
              </a:cxnLst>
              <a:rect l="0" t="0" r="r" b="b"/>
              <a:pathLst>
                <a:path w="21600" h="21052" extrusionOk="0">
                  <a:moveTo>
                    <a:pt x="0" y="21052"/>
                  </a:moveTo>
                  <a:cubicBezTo>
                    <a:pt x="2306" y="7548"/>
                    <a:pt x="7156" y="-548"/>
                    <a:pt x="12160" y="29"/>
                  </a:cubicBezTo>
                  <a:cubicBezTo>
                    <a:pt x="16129" y="487"/>
                    <a:pt x="19623" y="6862"/>
                    <a:pt x="21600" y="16934"/>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5" name="Line"/>
            <p:cNvSpPr/>
            <p:nvPr/>
          </p:nvSpPr>
          <p:spPr>
            <a:xfrm rot="16200000" flipH="1">
              <a:off x="3400759" y="2243713"/>
              <a:ext cx="2867191" cy="549041"/>
            </a:xfrm>
            <a:custGeom>
              <a:avLst/>
              <a:gdLst/>
              <a:ahLst/>
              <a:cxnLst>
                <a:cxn ang="0">
                  <a:pos x="wd2" y="hd2"/>
                </a:cxn>
                <a:cxn ang="5400000">
                  <a:pos x="wd2" y="hd2"/>
                </a:cxn>
                <a:cxn ang="10800000">
                  <a:pos x="wd2" y="hd2"/>
                </a:cxn>
                <a:cxn ang="16200000">
                  <a:pos x="wd2" y="hd2"/>
                </a:cxn>
              </a:cxnLst>
              <a:rect l="0" t="0" r="r" b="b"/>
              <a:pathLst>
                <a:path w="21600" h="20455" extrusionOk="0">
                  <a:moveTo>
                    <a:pt x="0" y="20455"/>
                  </a:moveTo>
                  <a:cubicBezTo>
                    <a:pt x="2267" y="9436"/>
                    <a:pt x="6630" y="1857"/>
                    <a:pt x="11223" y="272"/>
                  </a:cubicBezTo>
                  <a:cubicBezTo>
                    <a:pt x="15327" y="-1145"/>
                    <a:pt x="19117" y="3051"/>
                    <a:pt x="21600" y="11153"/>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6" name="Circle"/>
            <p:cNvSpPr/>
            <p:nvPr/>
          </p:nvSpPr>
          <p:spPr>
            <a:xfrm>
              <a:off x="4284721" y="3848867"/>
              <a:ext cx="1778001"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67" name="Line"/>
            <p:cNvSpPr/>
            <p:nvPr/>
          </p:nvSpPr>
          <p:spPr>
            <a:xfrm>
              <a:off x="1059175" y="4712278"/>
              <a:ext cx="3177458" cy="101185"/>
            </a:xfrm>
            <a:custGeom>
              <a:avLst/>
              <a:gdLst/>
              <a:ahLst/>
              <a:cxnLst>
                <a:cxn ang="0">
                  <a:pos x="wd2" y="hd2"/>
                </a:cxn>
                <a:cxn ang="5400000">
                  <a:pos x="wd2" y="hd2"/>
                </a:cxn>
                <a:cxn ang="10800000">
                  <a:pos x="wd2" y="hd2"/>
                </a:cxn>
                <a:cxn ang="16200000">
                  <a:pos x="wd2" y="hd2"/>
                </a:cxn>
              </a:cxnLst>
              <a:rect l="0" t="0" r="r" b="b"/>
              <a:pathLst>
                <a:path w="21600" h="19588" extrusionOk="0">
                  <a:moveTo>
                    <a:pt x="0" y="19588"/>
                  </a:moveTo>
                  <a:cubicBezTo>
                    <a:pt x="4023" y="2896"/>
                    <a:pt x="8858" y="3943"/>
                    <a:pt x="13765" y="1477"/>
                  </a:cubicBezTo>
                  <a:cubicBezTo>
                    <a:pt x="16605" y="49"/>
                    <a:pt x="19278" y="-2012"/>
                    <a:pt x="21600" y="450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8" name="R1BGP"/>
            <p:cNvSpPr/>
            <p:nvPr/>
          </p:nvSpPr>
          <p:spPr>
            <a:xfrm>
              <a:off x="4506431" y="4323846"/>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BGP</a:t>
              </a:r>
            </a:p>
          </p:txBody>
        </p:sp>
        <p:sp>
          <p:nvSpPr>
            <p:cNvPr id="69" name="Circle"/>
            <p:cNvSpPr/>
            <p:nvPr/>
          </p:nvSpPr>
          <p:spPr>
            <a:xfrm>
              <a:off x="0" y="3848867"/>
              <a:ext cx="1778000"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0" name="Circle"/>
            <p:cNvSpPr/>
            <p:nvPr/>
          </p:nvSpPr>
          <p:spPr>
            <a:xfrm>
              <a:off x="4284721" y="7685034"/>
              <a:ext cx="1778001" cy="1778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1" name="Circle"/>
            <p:cNvSpPr/>
            <p:nvPr/>
          </p:nvSpPr>
          <p:spPr>
            <a:xfrm>
              <a:off x="4284721" y="0"/>
              <a:ext cx="1778001" cy="1778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endParaRPr sz="700"/>
            </a:p>
          </p:txBody>
        </p:sp>
        <p:sp>
          <p:nvSpPr>
            <p:cNvPr id="72" name="R1CON"/>
            <p:cNvSpPr/>
            <p:nvPr/>
          </p:nvSpPr>
          <p:spPr>
            <a:xfrm>
              <a:off x="125458" y="4323846"/>
              <a:ext cx="143244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CON</a:t>
              </a:r>
            </a:p>
          </p:txBody>
        </p:sp>
        <p:sp>
          <p:nvSpPr>
            <p:cNvPr id="73" name="R1OSPF"/>
            <p:cNvSpPr/>
            <p:nvPr/>
          </p:nvSpPr>
          <p:spPr>
            <a:xfrm>
              <a:off x="4438813" y="8160015"/>
              <a:ext cx="1589537"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OSPF</a:t>
              </a:r>
            </a:p>
          </p:txBody>
        </p:sp>
        <p:sp>
          <p:nvSpPr>
            <p:cNvPr id="74" name="N1BGP"/>
            <p:cNvSpPr/>
            <p:nvPr/>
          </p:nvSpPr>
          <p:spPr>
            <a:xfrm>
              <a:off x="4506431" y="571232"/>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tx1"/>
                  </a:solidFill>
                </a:rPr>
                <a:t>N1</a:t>
              </a:r>
              <a:r>
                <a:rPr sz="1200" dirty="0">
                  <a:solidFill>
                    <a:schemeClr val="tx1"/>
                  </a:solidFill>
                </a:rPr>
                <a:t>BGP</a:t>
              </a:r>
            </a:p>
          </p:txBody>
        </p:sp>
        <p:sp>
          <p:nvSpPr>
            <p:cNvPr id="75" name="Circle"/>
            <p:cNvSpPr/>
            <p:nvPr/>
          </p:nvSpPr>
          <p:spPr>
            <a:xfrm>
              <a:off x="1931754" y="453649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0" name="Circle"/>
            <p:cNvSpPr/>
            <p:nvPr/>
          </p:nvSpPr>
          <p:spPr>
            <a:xfrm>
              <a:off x="3025957" y="4530308"/>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1" name="Circle"/>
            <p:cNvSpPr/>
            <p:nvPr/>
          </p:nvSpPr>
          <p:spPr>
            <a:xfrm>
              <a:off x="5523590" y="330680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2" name="Circle"/>
            <p:cNvSpPr/>
            <p:nvPr/>
          </p:nvSpPr>
          <p:spPr>
            <a:xfrm>
              <a:off x="5540280" y="255532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3" name="Circle"/>
            <p:cNvSpPr/>
            <p:nvPr/>
          </p:nvSpPr>
          <p:spPr>
            <a:xfrm>
              <a:off x="4456291" y="190144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4" name="Circle"/>
            <p:cNvSpPr/>
            <p:nvPr/>
          </p:nvSpPr>
          <p:spPr>
            <a:xfrm>
              <a:off x="4388070" y="267917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5" name="Circle"/>
            <p:cNvSpPr/>
            <p:nvPr/>
          </p:nvSpPr>
          <p:spPr>
            <a:xfrm>
              <a:off x="6201409" y="431083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7" name="Circle"/>
            <p:cNvSpPr/>
            <p:nvPr/>
          </p:nvSpPr>
          <p:spPr>
            <a:xfrm>
              <a:off x="8082236" y="5238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8" name="Circle"/>
            <p:cNvSpPr/>
            <p:nvPr/>
          </p:nvSpPr>
          <p:spPr>
            <a:xfrm>
              <a:off x="6875237" y="5365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0" name="Circle"/>
            <p:cNvSpPr/>
            <p:nvPr/>
          </p:nvSpPr>
          <p:spPr>
            <a:xfrm>
              <a:off x="5498419" y="725109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1" name="Circle"/>
            <p:cNvSpPr/>
            <p:nvPr/>
          </p:nvSpPr>
          <p:spPr>
            <a:xfrm>
              <a:off x="5592883" y="643453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3" name="Circle"/>
            <p:cNvSpPr/>
            <p:nvPr/>
          </p:nvSpPr>
          <p:spPr>
            <a:xfrm>
              <a:off x="4496194" y="574812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4" name="Circle"/>
            <p:cNvSpPr/>
            <p:nvPr/>
          </p:nvSpPr>
          <p:spPr>
            <a:xfrm>
              <a:off x="4427973" y="649331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6" name="Circle"/>
            <p:cNvSpPr/>
            <p:nvPr/>
          </p:nvSpPr>
          <p:spPr>
            <a:xfrm>
              <a:off x="7239432" y="425846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grpSp>
      <p:sp>
        <p:nvSpPr>
          <p:cNvPr id="97" name="Circle"/>
          <p:cNvSpPr/>
          <p:nvPr/>
        </p:nvSpPr>
        <p:spPr>
          <a:xfrm>
            <a:off x="4894423" y="3824015"/>
            <a:ext cx="889000" cy="889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solidFill>
                <a:schemeClr val="bg1"/>
              </a:solidFill>
            </a:endParaRPr>
          </a:p>
        </p:txBody>
      </p:sp>
      <p:sp>
        <p:nvSpPr>
          <p:cNvPr id="99" name="R1CON"/>
          <p:cNvSpPr/>
          <p:nvPr/>
        </p:nvSpPr>
        <p:spPr>
          <a:xfrm>
            <a:off x="5005278" y="4061505"/>
            <a:ext cx="700192" cy="353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a:t>
            </a:r>
            <a:r>
              <a:rPr lang="en-US" sz="2000" dirty="0">
                <a:solidFill>
                  <a:schemeClr val="bg1"/>
                </a:solidFill>
              </a:rPr>
              <a:t>2</a:t>
            </a:r>
            <a:r>
              <a:rPr lang="en-US" sz="1200" dirty="0">
                <a:solidFill>
                  <a:schemeClr val="bg1"/>
                </a:solidFill>
              </a:rPr>
              <a:t>BGP</a:t>
            </a:r>
            <a:endParaRPr sz="1200" dirty="0">
              <a:solidFill>
                <a:schemeClr val="bg1"/>
              </a:solidFill>
            </a:endParaRPr>
          </a:p>
        </p:txBody>
      </p:sp>
      <p:sp>
        <p:nvSpPr>
          <p:cNvPr id="102" name="TextBox 101"/>
          <p:cNvSpPr txBox="1"/>
          <p:nvPr/>
        </p:nvSpPr>
        <p:spPr>
          <a:xfrm>
            <a:off x="3872904" y="2269757"/>
            <a:ext cx="135074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2860" tIns="22860" rIns="22860" bIns="22860" numCol="1" spcCol="38100" rtlCol="0" anchor="t">
            <a:spAutoFit/>
          </a:bodyPr>
          <a:lstStyle/>
          <a:p>
            <a:pPr algn="ctr" defTabSz="914217" hangingPunct="0"/>
            <a:r>
              <a:rPr lang="en-US" sz="1800" b="1" i="1" dirty="0">
                <a:solidFill>
                  <a:schemeClr val="tx1"/>
                </a:solidFill>
              </a:rPr>
              <a:t>BGP </a:t>
            </a:r>
            <a:r>
              <a:rPr lang="en-US" sz="1800" b="1" i="1" dirty="0">
                <a:solidFill>
                  <a:schemeClr val="tx1"/>
                </a:solidFill>
                <a:sym typeface="Helvetica"/>
              </a:rPr>
              <a:t>message</a:t>
            </a:r>
          </a:p>
        </p:txBody>
      </p:sp>
      <p:cxnSp>
        <p:nvCxnSpPr>
          <p:cNvPr id="103" name="Straight Arrow Connector 102"/>
          <p:cNvCxnSpPr/>
          <p:nvPr/>
        </p:nvCxnSpPr>
        <p:spPr>
          <a:xfrm flipH="1">
            <a:off x="4166615" y="2863553"/>
            <a:ext cx="366180" cy="1092163"/>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5" name="TextBox 104"/>
          <p:cNvSpPr txBox="1"/>
          <p:nvPr/>
        </p:nvSpPr>
        <p:spPr>
          <a:xfrm>
            <a:off x="500476" y="2269757"/>
            <a:ext cx="161069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2860" tIns="22860" rIns="22860" bIns="22860" numCol="1" spcCol="38100" rtlCol="0" anchor="t">
            <a:spAutoFit/>
          </a:bodyPr>
          <a:lstStyle/>
          <a:p>
            <a:pPr defTabSz="914217" hangingPunct="0"/>
            <a:r>
              <a:rPr lang="en-US" sz="1800" b="1" i="1" dirty="0">
                <a:solidFill>
                  <a:schemeClr val="tx1"/>
                </a:solidFill>
              </a:rPr>
              <a:t>Redistribution</a:t>
            </a:r>
          </a:p>
          <a:p>
            <a:pPr defTabSz="914217" hangingPunct="0"/>
            <a:r>
              <a:rPr lang="en-US" sz="1800" b="1" i="1" dirty="0">
                <a:solidFill>
                  <a:schemeClr val="tx1"/>
                </a:solidFill>
              </a:rPr>
              <a:t>CON to BGP</a:t>
            </a:r>
          </a:p>
        </p:txBody>
      </p:sp>
      <p:cxnSp>
        <p:nvCxnSpPr>
          <p:cNvPr id="106" name="Straight Arrow Connector 105"/>
          <p:cNvCxnSpPr/>
          <p:nvPr/>
        </p:nvCxnSpPr>
        <p:spPr>
          <a:xfrm>
            <a:off x="1270797" y="2863553"/>
            <a:ext cx="370497" cy="1198391"/>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138" name="Group"/>
          <p:cNvGrpSpPr/>
          <p:nvPr/>
        </p:nvGrpSpPr>
        <p:grpSpPr>
          <a:xfrm>
            <a:off x="4259011" y="1791145"/>
            <a:ext cx="7598606" cy="4836052"/>
            <a:chOff x="139404" y="0"/>
            <a:chExt cx="15197208" cy="9672102"/>
          </a:xfrm>
        </p:grpSpPr>
        <p:sp>
          <p:nvSpPr>
            <p:cNvPr id="139" name="Triangle"/>
            <p:cNvSpPr/>
            <p:nvPr/>
          </p:nvSpPr>
          <p:spPr>
            <a:xfrm rot="16320000">
              <a:off x="-693743" y="1448221"/>
              <a:ext cx="8101211" cy="64349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8F8F8"/>
            </a:solidFill>
            <a:ln w="50800" cap="flat">
              <a:solidFill>
                <a:srgbClr val="000000"/>
              </a:solidFill>
              <a:prstDash val="solid"/>
              <a:miter lim="800000"/>
            </a:ln>
            <a:effectLst/>
          </p:spPr>
          <p:txBody>
            <a:bodyPr wrap="square" lIns="22860" tIns="22860" rIns="22860" bIns="22860" numCol="1" anchor="ctr">
              <a:noAutofit/>
            </a:bodyPr>
            <a:lstStyle/>
            <a:p>
              <a:endParaRPr sz="700"/>
            </a:p>
          </p:txBody>
        </p:sp>
        <p:sp>
          <p:nvSpPr>
            <p:cNvPr id="140" name="Oval"/>
            <p:cNvSpPr/>
            <p:nvPr/>
          </p:nvSpPr>
          <p:spPr>
            <a:xfrm>
              <a:off x="3954497" y="0"/>
              <a:ext cx="11382115" cy="9672102"/>
            </a:xfrm>
            <a:prstGeom prst="ellipse">
              <a:avLst/>
            </a:prstGeom>
            <a:solidFill>
              <a:srgbClr val="FFFFFF"/>
            </a:solidFill>
            <a:ln w="38100" cap="flat">
              <a:solidFill>
                <a:srgbClr val="000000"/>
              </a:solidFill>
              <a:prstDash val="solid"/>
              <a:miter lim="800000"/>
            </a:ln>
            <a:effectLst/>
          </p:spPr>
          <p:txBody>
            <a:bodyPr wrap="square" lIns="22860" tIns="22860" rIns="22860" bIns="22860" numCol="1" anchor="ctr">
              <a:noAutofit/>
            </a:bodyPr>
            <a:lstStyle/>
            <a:p>
              <a:endParaRPr sz="700"/>
            </a:p>
          </p:txBody>
        </p:sp>
        <p:sp>
          <p:nvSpPr>
            <p:cNvPr id="141" name="med:"/>
            <p:cNvSpPr/>
            <p:nvPr/>
          </p:nvSpPr>
          <p:spPr>
            <a:xfrm>
              <a:off x="6917540" y="6643569"/>
              <a:ext cx="1461298"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med:</a:t>
              </a:r>
            </a:p>
          </p:txBody>
        </p:sp>
        <p:sp>
          <p:nvSpPr>
            <p:cNvPr id="142" name="{"/>
            <p:cNvSpPr/>
            <p:nvPr/>
          </p:nvSpPr>
          <p:spPr>
            <a:xfrm flipH="1">
              <a:off x="12722599" y="2504329"/>
              <a:ext cx="1377942" cy="470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30000"/>
              </a:lvl1pPr>
            </a:lstStyle>
            <a:p>
              <a:r>
                <a:rPr lang="en-US" sz="15000" dirty="0"/>
                <a:t>}</a:t>
              </a:r>
              <a:endParaRPr sz="15000" dirty="0"/>
            </a:p>
          </p:txBody>
        </p:sp>
        <p:sp>
          <p:nvSpPr>
            <p:cNvPr id="144" name="prefix:"/>
            <p:cNvSpPr/>
            <p:nvPr/>
          </p:nvSpPr>
          <p:spPr>
            <a:xfrm>
              <a:off x="6934060" y="2855741"/>
              <a:ext cx="1769076"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prefix:</a:t>
              </a:r>
            </a:p>
          </p:txBody>
        </p:sp>
        <p:sp>
          <p:nvSpPr>
            <p:cNvPr id="145" name="Symbolic Record"/>
            <p:cNvSpPr/>
            <p:nvPr/>
          </p:nvSpPr>
          <p:spPr>
            <a:xfrm>
              <a:off x="6849590" y="680750"/>
              <a:ext cx="5635517"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b="1"/>
              </a:lvl1pPr>
            </a:lstStyle>
            <a:p>
              <a:r>
                <a:rPr lang="en-US" sz="2400" dirty="0"/>
                <a:t>Symbolic message</a:t>
              </a:r>
              <a:endParaRPr sz="2400" dirty="0"/>
            </a:p>
          </p:txBody>
        </p:sp>
        <p:sp>
          <p:nvSpPr>
            <p:cNvPr id="147" name="prefixLen:"/>
            <p:cNvSpPr/>
            <p:nvPr/>
          </p:nvSpPr>
          <p:spPr>
            <a:xfrm>
              <a:off x="6934060" y="3593383"/>
              <a:ext cx="2798201"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prefixLen:</a:t>
              </a:r>
            </a:p>
          </p:txBody>
        </p:sp>
        <p:sp>
          <p:nvSpPr>
            <p:cNvPr id="148" name="adminDist:"/>
            <p:cNvSpPr/>
            <p:nvPr/>
          </p:nvSpPr>
          <p:spPr>
            <a:xfrm>
              <a:off x="6933612" y="4370849"/>
              <a:ext cx="3003385"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adminDist:</a:t>
              </a:r>
            </a:p>
          </p:txBody>
        </p:sp>
        <p:sp>
          <p:nvSpPr>
            <p:cNvPr id="149" name="localPref:"/>
            <p:cNvSpPr/>
            <p:nvPr/>
          </p:nvSpPr>
          <p:spPr>
            <a:xfrm>
              <a:off x="6917540" y="5145021"/>
              <a:ext cx="2660343"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localPref:</a:t>
              </a:r>
            </a:p>
          </p:txBody>
        </p:sp>
        <p:sp>
          <p:nvSpPr>
            <p:cNvPr id="152" name="[0,232)"/>
            <p:cNvSpPr/>
            <p:nvPr/>
          </p:nvSpPr>
          <p:spPr>
            <a:xfrm>
              <a:off x="10452903" y="5110215"/>
              <a:ext cx="1778692"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[0,2</a:t>
              </a:r>
              <a:r>
                <a:rPr sz="2400" baseline="31999"/>
                <a:t>32</a:t>
              </a:r>
              <a:r>
                <a:rPr sz="2400"/>
                <a:t>)</a:t>
              </a:r>
            </a:p>
          </p:txBody>
        </p:sp>
        <p:sp>
          <p:nvSpPr>
            <p:cNvPr id="155" name="[0,28)"/>
            <p:cNvSpPr/>
            <p:nvPr/>
          </p:nvSpPr>
          <p:spPr>
            <a:xfrm>
              <a:off x="10283535" y="4345449"/>
              <a:ext cx="1720984"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 [0,2</a:t>
              </a:r>
              <a:r>
                <a:rPr sz="2400" baseline="31999"/>
                <a:t>8</a:t>
              </a:r>
              <a:r>
                <a:rPr sz="2400"/>
                <a:t>)</a:t>
              </a:r>
            </a:p>
          </p:txBody>
        </p:sp>
        <p:sp>
          <p:nvSpPr>
            <p:cNvPr id="156" name="[0,25)"/>
            <p:cNvSpPr/>
            <p:nvPr/>
          </p:nvSpPr>
          <p:spPr>
            <a:xfrm>
              <a:off x="10283535" y="3593383"/>
              <a:ext cx="1720984"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 [0,2</a:t>
              </a:r>
              <a:r>
                <a:rPr sz="2400" baseline="31999"/>
                <a:t>5</a:t>
              </a:r>
              <a:r>
                <a:rPr sz="2400"/>
                <a:t>)</a:t>
              </a:r>
            </a:p>
          </p:txBody>
        </p:sp>
        <p:sp>
          <p:nvSpPr>
            <p:cNvPr id="157" name="[0,232)"/>
            <p:cNvSpPr/>
            <p:nvPr/>
          </p:nvSpPr>
          <p:spPr>
            <a:xfrm>
              <a:off x="10454267" y="2855741"/>
              <a:ext cx="1778692"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[0,2</a:t>
              </a:r>
              <a:r>
                <a:rPr sz="2400" baseline="31999"/>
                <a:t>32</a:t>
              </a:r>
              <a:r>
                <a:rPr sz="2400"/>
                <a:t>)</a:t>
              </a:r>
            </a:p>
          </p:txBody>
        </p:sp>
        <p:sp>
          <p:nvSpPr>
            <p:cNvPr id="158" name="metric:"/>
            <p:cNvSpPr/>
            <p:nvPr/>
          </p:nvSpPr>
          <p:spPr>
            <a:xfrm>
              <a:off x="6917540" y="5918049"/>
              <a:ext cx="1938991"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metric:</a:t>
              </a:r>
            </a:p>
          </p:txBody>
        </p:sp>
        <p:sp>
          <p:nvSpPr>
            <p:cNvPr id="159" name="[0,232)"/>
            <p:cNvSpPr/>
            <p:nvPr/>
          </p:nvSpPr>
          <p:spPr>
            <a:xfrm>
              <a:off x="10452903" y="5857841"/>
              <a:ext cx="1778692"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[0,2</a:t>
              </a:r>
              <a:r>
                <a:rPr sz="2400" baseline="31999"/>
                <a:t>32</a:t>
              </a:r>
              <a:r>
                <a:rPr sz="2400"/>
                <a:t>)</a:t>
              </a:r>
            </a:p>
          </p:txBody>
        </p:sp>
        <p:sp>
          <p:nvSpPr>
            <p:cNvPr id="161" name="[0,232)"/>
            <p:cNvSpPr/>
            <p:nvPr/>
          </p:nvSpPr>
          <p:spPr>
            <a:xfrm>
              <a:off x="10452903" y="6608763"/>
              <a:ext cx="1778692"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[0,2</a:t>
              </a:r>
              <a:r>
                <a:rPr sz="2400" baseline="31999"/>
                <a:t>32</a:t>
              </a:r>
              <a:r>
                <a:rPr sz="2400"/>
                <a:t>)</a:t>
              </a:r>
            </a:p>
          </p:txBody>
        </p:sp>
        <p:sp>
          <p:nvSpPr>
            <p:cNvPr id="162" name="ospfType"/>
            <p:cNvSpPr/>
            <p:nvPr/>
          </p:nvSpPr>
          <p:spPr>
            <a:xfrm>
              <a:off x="6917880" y="7372382"/>
              <a:ext cx="2625077"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ospfType</a:t>
              </a:r>
            </a:p>
          </p:txBody>
        </p:sp>
        <p:sp>
          <p:nvSpPr>
            <p:cNvPr id="163" name="[0,22)"/>
            <p:cNvSpPr/>
            <p:nvPr/>
          </p:nvSpPr>
          <p:spPr>
            <a:xfrm>
              <a:off x="10453243" y="7337576"/>
              <a:ext cx="1551066"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pPr>
              <a:r>
                <a:rPr sz="2400"/>
                <a:t>[0,2</a:t>
              </a:r>
              <a:r>
                <a:rPr sz="2400" baseline="31999"/>
                <a:t>2</a:t>
              </a:r>
              <a:r>
                <a:rPr sz="2400"/>
                <a:t>)</a:t>
              </a:r>
            </a:p>
          </p:txBody>
        </p:sp>
        <p:sp>
          <p:nvSpPr>
            <p:cNvPr id="164" name="{"/>
            <p:cNvSpPr/>
            <p:nvPr/>
          </p:nvSpPr>
          <p:spPr>
            <a:xfrm>
              <a:off x="4714289" y="2504329"/>
              <a:ext cx="1377942" cy="47089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30000"/>
              </a:lvl1pPr>
            </a:lstStyle>
            <a:p>
              <a:r>
                <a:rPr sz="15000"/>
                <a:t>{</a:t>
              </a:r>
            </a:p>
          </p:txBody>
        </p:sp>
        <p:sp>
          <p:nvSpPr>
            <p:cNvPr id="168" name="valid:"/>
            <p:cNvSpPr/>
            <p:nvPr/>
          </p:nvSpPr>
          <p:spPr>
            <a:xfrm>
              <a:off x="6936462" y="2120236"/>
              <a:ext cx="1531830"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valid:</a:t>
              </a:r>
            </a:p>
          </p:txBody>
        </p:sp>
        <p:sp>
          <p:nvSpPr>
            <p:cNvPr id="169" name="1 bit"/>
            <p:cNvSpPr/>
            <p:nvPr/>
          </p:nvSpPr>
          <p:spPr>
            <a:xfrm>
              <a:off x="10456669" y="2120236"/>
              <a:ext cx="1256114" cy="8309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lvl1pPr>
                <a:defRPr sz="4800"/>
              </a:lvl1pPr>
            </a:lstStyle>
            <a:p>
              <a:r>
                <a:rPr sz="2400"/>
                <a:t>1 bit</a:t>
              </a:r>
            </a:p>
          </p:txBody>
        </p:sp>
      </p:grpSp>
      <p:sp>
        <p:nvSpPr>
          <p:cNvPr id="170" name="Group"/>
          <p:cNvSpPr/>
          <p:nvPr/>
        </p:nvSpPr>
        <p:spPr>
          <a:xfrm>
            <a:off x="309391" y="4970281"/>
            <a:ext cx="1823897" cy="830997"/>
          </a:xfrm>
          <a:prstGeom prst="rect">
            <a:avLst/>
          </a:prstGeom>
          <a:ln w="63500">
            <a:noFill/>
            <a:miter/>
          </a:ln>
          <a:extLst>
            <a:ext uri="{C572A759-6A51-4108-AA02-DFA0A04FC94B}">
              <ma14:wrappingTextBoxFlag xmlns:ma14="http://schemas.microsoft.com/office/mac/drawingml/2011/main" val="1"/>
            </a:ext>
          </a:extLst>
        </p:spPr>
        <p:txBody>
          <a:bodyPr wrap="none" lIns="22860" rIns="22860">
            <a:spAutoFit/>
          </a:bodyPr>
          <a:lstStyle/>
          <a:p>
            <a:pPr algn="ctr">
              <a:defRPr sz="4800" b="1">
                <a:latin typeface="Lato Bold"/>
                <a:ea typeface="Lato Bold"/>
                <a:cs typeface="Lato Bold"/>
                <a:sym typeface="Lato Bold"/>
              </a:defRPr>
            </a:pPr>
            <a:r>
              <a:rPr lang="en-US" sz="2400" dirty="0">
                <a:solidFill>
                  <a:schemeClr val="accent1">
                    <a:lumMod val="75000"/>
                  </a:schemeClr>
                </a:solidFill>
                <a:latin typeface="+mn-lt"/>
              </a:rPr>
              <a:t>V</a:t>
            </a:r>
            <a:r>
              <a:rPr sz="2400" dirty="0">
                <a:solidFill>
                  <a:schemeClr val="accent1">
                    <a:lumMod val="75000"/>
                  </a:schemeClr>
                </a:solidFill>
                <a:latin typeface="+mn-lt"/>
              </a:rPr>
              <a:t>iew </a:t>
            </a:r>
            <a:endParaRPr lang="en-US" sz="2400" dirty="0">
              <a:solidFill>
                <a:schemeClr val="accent1">
                  <a:lumMod val="75000"/>
                </a:schemeClr>
              </a:solidFill>
              <a:latin typeface="+mn-lt"/>
            </a:endParaRPr>
          </a:p>
          <a:p>
            <a:pPr algn="ctr">
              <a:defRPr sz="4800" b="1">
                <a:latin typeface="Lato Bold"/>
                <a:ea typeface="Lato Bold"/>
                <a:cs typeface="Lato Bold"/>
                <a:sym typeface="Lato Bold"/>
              </a:defRPr>
            </a:pPr>
            <a:r>
              <a:rPr lang="en-US" sz="2400" dirty="0">
                <a:solidFill>
                  <a:schemeClr val="accent1">
                    <a:lumMod val="75000"/>
                  </a:schemeClr>
                </a:solidFill>
                <a:latin typeface="+mn-lt"/>
              </a:rPr>
              <a:t>o</a:t>
            </a:r>
            <a:r>
              <a:rPr sz="2400" dirty="0">
                <a:solidFill>
                  <a:schemeClr val="accent1">
                    <a:lumMod val="75000"/>
                  </a:schemeClr>
                </a:solidFill>
                <a:latin typeface="+mn-lt"/>
              </a:rPr>
              <a:t>f R1</a:t>
            </a:r>
            <a:r>
              <a:rPr lang="en-US" sz="2400" dirty="0">
                <a:solidFill>
                  <a:schemeClr val="accent1">
                    <a:lumMod val="75000"/>
                  </a:schemeClr>
                </a:solidFill>
                <a:latin typeface="+mn-lt"/>
              </a:rPr>
              <a:t>’s BGP</a:t>
            </a:r>
            <a:endParaRPr sz="2400" dirty="0">
              <a:solidFill>
                <a:schemeClr val="accent1">
                  <a:lumMod val="75000"/>
                </a:schemeClr>
              </a:solidFill>
              <a:latin typeface="+mn-lt"/>
            </a:endParaRPr>
          </a:p>
        </p:txBody>
      </p:sp>
    </p:spTree>
    <p:extLst>
      <p:ext uri="{BB962C8B-B14F-4D97-AF65-F5344CB8AC3E}">
        <p14:creationId xmlns:p14="http://schemas.microsoft.com/office/powerpoint/2010/main" val="1647995717"/>
      </p:ext>
    </p:extLst>
  </p:cSld>
  <p:clrMapOvr>
    <a:masterClrMapping/>
  </p:clrMapOvr>
  <mc:AlternateContent xmlns:mc="http://schemas.openxmlformats.org/markup-compatibility/2006" xmlns:p14="http://schemas.microsoft.com/office/powerpoint/2010/main">
    <mc:Choice Requires="p14">
      <p:transition spd="slow" p14:dur="2000" advTm="16020"/>
    </mc:Choice>
    <mc:Fallback xmlns="">
      <p:transition spd="slow" advTm="1602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Constraint-based models</a:t>
            </a:r>
          </a:p>
        </p:txBody>
      </p:sp>
      <p:grpSp>
        <p:nvGrpSpPr>
          <p:cNvPr id="59" name="Group"/>
          <p:cNvGrpSpPr/>
          <p:nvPr/>
        </p:nvGrpSpPr>
        <p:grpSpPr>
          <a:xfrm>
            <a:off x="381797" y="1865140"/>
            <a:ext cx="4546387" cy="4731519"/>
            <a:chOff x="0" y="0"/>
            <a:chExt cx="9092771" cy="9463034"/>
          </a:xfrm>
        </p:grpSpPr>
        <p:sp>
          <p:nvSpPr>
            <p:cNvPr id="60" name="Line"/>
            <p:cNvSpPr/>
            <p:nvPr/>
          </p:nvSpPr>
          <p:spPr>
            <a:xfrm rot="5400000" flipH="1">
              <a:off x="3676291" y="6448777"/>
              <a:ext cx="3083889" cy="1121799"/>
            </a:xfrm>
            <a:custGeom>
              <a:avLst/>
              <a:gdLst/>
              <a:ahLst/>
              <a:cxnLst>
                <a:cxn ang="0">
                  <a:pos x="wd2" y="hd2"/>
                </a:cxn>
                <a:cxn ang="5400000">
                  <a:pos x="wd2" y="hd2"/>
                </a:cxn>
                <a:cxn ang="10800000">
                  <a:pos x="wd2" y="hd2"/>
                </a:cxn>
                <a:cxn ang="16200000">
                  <a:pos x="wd2" y="hd2"/>
                </a:cxn>
              </a:cxnLst>
              <a:rect l="0" t="0" r="r" b="b"/>
              <a:pathLst>
                <a:path w="21600" h="20964" extrusionOk="0">
                  <a:moveTo>
                    <a:pt x="0" y="20964"/>
                  </a:moveTo>
                  <a:cubicBezTo>
                    <a:pt x="1351" y="10759"/>
                    <a:pt x="6302" y="1075"/>
                    <a:pt x="12112" y="85"/>
                  </a:cubicBezTo>
                  <a:cubicBezTo>
                    <a:pt x="16342" y="-636"/>
                    <a:pt x="20016" y="3304"/>
                    <a:pt x="21600" y="854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1" name="Line"/>
            <p:cNvSpPr/>
            <p:nvPr/>
          </p:nvSpPr>
          <p:spPr>
            <a:xfrm>
              <a:off x="5241862" y="4484243"/>
              <a:ext cx="3850909" cy="511167"/>
            </a:xfrm>
            <a:custGeom>
              <a:avLst/>
              <a:gdLst/>
              <a:ahLst/>
              <a:cxnLst>
                <a:cxn ang="0">
                  <a:pos x="wd2" y="hd2"/>
                </a:cxn>
                <a:cxn ang="5400000">
                  <a:pos x="wd2" y="hd2"/>
                </a:cxn>
                <a:cxn ang="10800000">
                  <a:pos x="wd2" y="hd2"/>
                </a:cxn>
                <a:cxn ang="16200000">
                  <a:pos x="wd2" y="hd2"/>
                </a:cxn>
              </a:cxnLst>
              <a:rect l="0" t="0" r="r" b="b"/>
              <a:pathLst>
                <a:path w="21600" h="21455" extrusionOk="0">
                  <a:moveTo>
                    <a:pt x="0" y="21455"/>
                  </a:moveTo>
                  <a:cubicBezTo>
                    <a:pt x="2071" y="7577"/>
                    <a:pt x="6667" y="-145"/>
                    <a:pt x="11404" y="2"/>
                  </a:cubicBezTo>
                  <a:cubicBezTo>
                    <a:pt x="15733" y="136"/>
                    <a:pt x="19529" y="8299"/>
                    <a:pt x="21600" y="21235"/>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2" name="Line"/>
            <p:cNvSpPr/>
            <p:nvPr/>
          </p:nvSpPr>
          <p:spPr>
            <a:xfrm rot="10800000">
              <a:off x="5852018" y="5007066"/>
              <a:ext cx="3191158" cy="566928"/>
            </a:xfrm>
            <a:custGeom>
              <a:avLst/>
              <a:gdLst/>
              <a:ahLst/>
              <a:cxnLst>
                <a:cxn ang="0">
                  <a:pos x="wd2" y="hd2"/>
                </a:cxn>
                <a:cxn ang="5400000">
                  <a:pos x="wd2" y="hd2"/>
                </a:cxn>
                <a:cxn ang="10800000">
                  <a:pos x="wd2" y="hd2"/>
                </a:cxn>
                <a:cxn ang="16200000">
                  <a:pos x="wd2" y="hd2"/>
                </a:cxn>
              </a:cxnLst>
              <a:rect l="0" t="0" r="r" b="b"/>
              <a:pathLst>
                <a:path w="21600" h="19748" extrusionOk="0">
                  <a:moveTo>
                    <a:pt x="0" y="19748"/>
                  </a:moveTo>
                  <a:cubicBezTo>
                    <a:pt x="2067" y="6204"/>
                    <a:pt x="7763" y="-1852"/>
                    <a:pt x="13605" y="365"/>
                  </a:cubicBezTo>
                  <a:cubicBezTo>
                    <a:pt x="17096" y="1689"/>
                    <a:pt x="20083" y="6508"/>
                    <a:pt x="21600" y="1408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3" name="Line"/>
            <p:cNvSpPr/>
            <p:nvPr/>
          </p:nvSpPr>
          <p:spPr>
            <a:xfrm rot="16200000" flipH="1">
              <a:off x="3517068" y="6199071"/>
              <a:ext cx="2590121" cy="434072"/>
            </a:xfrm>
            <a:custGeom>
              <a:avLst/>
              <a:gdLst/>
              <a:ahLst/>
              <a:cxnLst>
                <a:cxn ang="0">
                  <a:pos x="wd2" y="hd2"/>
                </a:cxn>
                <a:cxn ang="5400000">
                  <a:pos x="wd2" y="hd2"/>
                </a:cxn>
                <a:cxn ang="10800000">
                  <a:pos x="wd2" y="hd2"/>
                </a:cxn>
                <a:cxn ang="16200000">
                  <a:pos x="wd2" y="hd2"/>
                </a:cxn>
              </a:cxnLst>
              <a:rect l="0" t="0" r="r" b="b"/>
              <a:pathLst>
                <a:path w="21600" h="20168" extrusionOk="0">
                  <a:moveTo>
                    <a:pt x="0" y="20168"/>
                  </a:moveTo>
                  <a:cubicBezTo>
                    <a:pt x="2786" y="8770"/>
                    <a:pt x="6520" y="1910"/>
                    <a:pt x="10402" y="342"/>
                  </a:cubicBezTo>
                  <a:cubicBezTo>
                    <a:pt x="14791" y="-1432"/>
                    <a:pt x="18875" y="3792"/>
                    <a:pt x="21600" y="14030"/>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4" name="Line"/>
            <p:cNvSpPr/>
            <p:nvPr/>
          </p:nvSpPr>
          <p:spPr>
            <a:xfrm rot="5400000" flipH="1">
              <a:off x="4108239" y="2905575"/>
              <a:ext cx="2811904" cy="437621"/>
            </a:xfrm>
            <a:custGeom>
              <a:avLst/>
              <a:gdLst/>
              <a:ahLst/>
              <a:cxnLst>
                <a:cxn ang="0">
                  <a:pos x="wd2" y="hd2"/>
                </a:cxn>
                <a:cxn ang="5400000">
                  <a:pos x="wd2" y="hd2"/>
                </a:cxn>
                <a:cxn ang="10800000">
                  <a:pos x="wd2" y="hd2"/>
                </a:cxn>
                <a:cxn ang="16200000">
                  <a:pos x="wd2" y="hd2"/>
                </a:cxn>
              </a:cxnLst>
              <a:rect l="0" t="0" r="r" b="b"/>
              <a:pathLst>
                <a:path w="21600" h="21052" extrusionOk="0">
                  <a:moveTo>
                    <a:pt x="0" y="21052"/>
                  </a:moveTo>
                  <a:cubicBezTo>
                    <a:pt x="2306" y="7548"/>
                    <a:pt x="7156" y="-548"/>
                    <a:pt x="12160" y="29"/>
                  </a:cubicBezTo>
                  <a:cubicBezTo>
                    <a:pt x="16129" y="487"/>
                    <a:pt x="19623" y="6862"/>
                    <a:pt x="21600" y="16934"/>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5" name="Line"/>
            <p:cNvSpPr/>
            <p:nvPr/>
          </p:nvSpPr>
          <p:spPr>
            <a:xfrm rot="16200000" flipH="1">
              <a:off x="3400759" y="2243713"/>
              <a:ext cx="2867191" cy="549041"/>
            </a:xfrm>
            <a:custGeom>
              <a:avLst/>
              <a:gdLst/>
              <a:ahLst/>
              <a:cxnLst>
                <a:cxn ang="0">
                  <a:pos x="wd2" y="hd2"/>
                </a:cxn>
                <a:cxn ang="5400000">
                  <a:pos x="wd2" y="hd2"/>
                </a:cxn>
                <a:cxn ang="10800000">
                  <a:pos x="wd2" y="hd2"/>
                </a:cxn>
                <a:cxn ang="16200000">
                  <a:pos x="wd2" y="hd2"/>
                </a:cxn>
              </a:cxnLst>
              <a:rect l="0" t="0" r="r" b="b"/>
              <a:pathLst>
                <a:path w="21600" h="20455" extrusionOk="0">
                  <a:moveTo>
                    <a:pt x="0" y="20455"/>
                  </a:moveTo>
                  <a:cubicBezTo>
                    <a:pt x="2267" y="9436"/>
                    <a:pt x="6630" y="1857"/>
                    <a:pt x="11223" y="272"/>
                  </a:cubicBezTo>
                  <a:cubicBezTo>
                    <a:pt x="15327" y="-1145"/>
                    <a:pt x="19117" y="3051"/>
                    <a:pt x="21600" y="11153"/>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6" name="Circle"/>
            <p:cNvSpPr/>
            <p:nvPr/>
          </p:nvSpPr>
          <p:spPr>
            <a:xfrm>
              <a:off x="4284721" y="3848867"/>
              <a:ext cx="1778001"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67" name="Line"/>
            <p:cNvSpPr/>
            <p:nvPr/>
          </p:nvSpPr>
          <p:spPr>
            <a:xfrm>
              <a:off x="1059175" y="4712278"/>
              <a:ext cx="3177458" cy="101185"/>
            </a:xfrm>
            <a:custGeom>
              <a:avLst/>
              <a:gdLst/>
              <a:ahLst/>
              <a:cxnLst>
                <a:cxn ang="0">
                  <a:pos x="wd2" y="hd2"/>
                </a:cxn>
                <a:cxn ang="5400000">
                  <a:pos x="wd2" y="hd2"/>
                </a:cxn>
                <a:cxn ang="10800000">
                  <a:pos x="wd2" y="hd2"/>
                </a:cxn>
                <a:cxn ang="16200000">
                  <a:pos x="wd2" y="hd2"/>
                </a:cxn>
              </a:cxnLst>
              <a:rect l="0" t="0" r="r" b="b"/>
              <a:pathLst>
                <a:path w="21600" h="19588" extrusionOk="0">
                  <a:moveTo>
                    <a:pt x="0" y="19588"/>
                  </a:moveTo>
                  <a:cubicBezTo>
                    <a:pt x="4023" y="2896"/>
                    <a:pt x="8858" y="3943"/>
                    <a:pt x="13765" y="1477"/>
                  </a:cubicBezTo>
                  <a:cubicBezTo>
                    <a:pt x="16605" y="49"/>
                    <a:pt x="19278" y="-2012"/>
                    <a:pt x="21600" y="4501"/>
                  </a:cubicBezTo>
                </a:path>
              </a:pathLst>
            </a:custGeom>
            <a:noFill/>
            <a:ln w="190500" cap="flat">
              <a:solidFill>
                <a:srgbClr val="D9D9D9"/>
              </a:solidFill>
              <a:prstDash val="solid"/>
              <a:miter lim="800000"/>
              <a:tailEnd type="triangle" w="med" len="med"/>
            </a:ln>
            <a:effectLst/>
          </p:spPr>
          <p:txBody>
            <a:bodyPr wrap="square" lIns="22860" tIns="22860" rIns="22860" bIns="22860" numCol="1" anchor="t">
              <a:noAutofit/>
            </a:bodyPr>
            <a:lstStyle/>
            <a:p>
              <a:endParaRPr sz="700"/>
            </a:p>
          </p:txBody>
        </p:sp>
        <p:sp>
          <p:nvSpPr>
            <p:cNvPr id="68" name="R1BGP"/>
            <p:cNvSpPr/>
            <p:nvPr/>
          </p:nvSpPr>
          <p:spPr>
            <a:xfrm>
              <a:off x="4506431" y="4323846"/>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BGP</a:t>
              </a:r>
            </a:p>
          </p:txBody>
        </p:sp>
        <p:sp>
          <p:nvSpPr>
            <p:cNvPr id="69" name="Circle"/>
            <p:cNvSpPr/>
            <p:nvPr/>
          </p:nvSpPr>
          <p:spPr>
            <a:xfrm>
              <a:off x="0" y="3848867"/>
              <a:ext cx="1778000" cy="1778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0" name="Circle"/>
            <p:cNvSpPr/>
            <p:nvPr/>
          </p:nvSpPr>
          <p:spPr>
            <a:xfrm>
              <a:off x="4284721" y="7685034"/>
              <a:ext cx="1778001" cy="1778000"/>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p>
          </p:txBody>
        </p:sp>
        <p:sp>
          <p:nvSpPr>
            <p:cNvPr id="71" name="Circle"/>
            <p:cNvSpPr/>
            <p:nvPr/>
          </p:nvSpPr>
          <p:spPr>
            <a:xfrm>
              <a:off x="4284721" y="0"/>
              <a:ext cx="1778001" cy="177800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wrap="square" lIns="22860" tIns="22860" rIns="22860" bIns="22860" numCol="1" anchor="ctr">
              <a:noAutofit/>
            </a:bodyPr>
            <a:lstStyle/>
            <a:p>
              <a:endParaRPr sz="700"/>
            </a:p>
          </p:txBody>
        </p:sp>
        <p:sp>
          <p:nvSpPr>
            <p:cNvPr id="72" name="R1CON"/>
            <p:cNvSpPr/>
            <p:nvPr/>
          </p:nvSpPr>
          <p:spPr>
            <a:xfrm>
              <a:off x="125458" y="4323846"/>
              <a:ext cx="143244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CON</a:t>
              </a:r>
            </a:p>
          </p:txBody>
        </p:sp>
        <p:sp>
          <p:nvSpPr>
            <p:cNvPr id="73" name="R1OSPF"/>
            <p:cNvSpPr/>
            <p:nvPr/>
          </p:nvSpPr>
          <p:spPr>
            <a:xfrm>
              <a:off x="4438813" y="8160015"/>
              <a:ext cx="1589537"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R1</a:t>
              </a:r>
              <a:r>
                <a:rPr sz="1200" dirty="0">
                  <a:solidFill>
                    <a:schemeClr val="bg1"/>
                  </a:solidFill>
                </a:rPr>
                <a:t>OSPF</a:t>
              </a:r>
            </a:p>
          </p:txBody>
        </p:sp>
        <p:sp>
          <p:nvSpPr>
            <p:cNvPr id="74" name="N1BGP"/>
            <p:cNvSpPr/>
            <p:nvPr/>
          </p:nvSpPr>
          <p:spPr>
            <a:xfrm>
              <a:off x="4506431" y="571232"/>
              <a:ext cx="1400384" cy="7078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tx1"/>
                  </a:solidFill>
                </a:rPr>
                <a:t>N1</a:t>
              </a:r>
              <a:r>
                <a:rPr sz="1200" dirty="0">
                  <a:solidFill>
                    <a:schemeClr val="tx1"/>
                  </a:solidFill>
                </a:rPr>
                <a:t>BGP</a:t>
              </a:r>
            </a:p>
          </p:txBody>
        </p:sp>
        <p:sp>
          <p:nvSpPr>
            <p:cNvPr id="75" name="Circle"/>
            <p:cNvSpPr/>
            <p:nvPr/>
          </p:nvSpPr>
          <p:spPr>
            <a:xfrm>
              <a:off x="1931754" y="453649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0" name="Circle"/>
            <p:cNvSpPr/>
            <p:nvPr/>
          </p:nvSpPr>
          <p:spPr>
            <a:xfrm>
              <a:off x="3025957" y="4530308"/>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1" name="Circle"/>
            <p:cNvSpPr/>
            <p:nvPr/>
          </p:nvSpPr>
          <p:spPr>
            <a:xfrm>
              <a:off x="5523590" y="330680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2" name="Circle"/>
            <p:cNvSpPr/>
            <p:nvPr/>
          </p:nvSpPr>
          <p:spPr>
            <a:xfrm>
              <a:off x="5540280" y="255532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3" name="Circle"/>
            <p:cNvSpPr/>
            <p:nvPr/>
          </p:nvSpPr>
          <p:spPr>
            <a:xfrm>
              <a:off x="4456291" y="1901442"/>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4" name="Circle"/>
            <p:cNvSpPr/>
            <p:nvPr/>
          </p:nvSpPr>
          <p:spPr>
            <a:xfrm>
              <a:off x="4388070" y="267917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5" name="Circle"/>
            <p:cNvSpPr/>
            <p:nvPr/>
          </p:nvSpPr>
          <p:spPr>
            <a:xfrm>
              <a:off x="6201409" y="4310836"/>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7" name="Circle"/>
            <p:cNvSpPr/>
            <p:nvPr/>
          </p:nvSpPr>
          <p:spPr>
            <a:xfrm>
              <a:off x="8082236" y="5238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88" name="Circle"/>
            <p:cNvSpPr/>
            <p:nvPr/>
          </p:nvSpPr>
          <p:spPr>
            <a:xfrm>
              <a:off x="6875237" y="5365550"/>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0" name="Circle"/>
            <p:cNvSpPr/>
            <p:nvPr/>
          </p:nvSpPr>
          <p:spPr>
            <a:xfrm>
              <a:off x="5498419" y="725109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1" name="Circle"/>
            <p:cNvSpPr/>
            <p:nvPr/>
          </p:nvSpPr>
          <p:spPr>
            <a:xfrm>
              <a:off x="5592883" y="643453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3" name="Circle"/>
            <p:cNvSpPr/>
            <p:nvPr/>
          </p:nvSpPr>
          <p:spPr>
            <a:xfrm>
              <a:off x="4496194" y="574812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4" name="Circle"/>
            <p:cNvSpPr/>
            <p:nvPr/>
          </p:nvSpPr>
          <p:spPr>
            <a:xfrm>
              <a:off x="4427973" y="6493317"/>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sp>
          <p:nvSpPr>
            <p:cNvPr id="96" name="Circle"/>
            <p:cNvSpPr/>
            <p:nvPr/>
          </p:nvSpPr>
          <p:spPr>
            <a:xfrm>
              <a:off x="7239432" y="4258463"/>
              <a:ext cx="330201" cy="330201"/>
            </a:xfrm>
            <a:prstGeom prst="ellipse">
              <a:avLst/>
            </a:prstGeom>
            <a:solidFill>
              <a:schemeClr val="accent6">
                <a:lumOff val="-3799"/>
              </a:schemeClr>
            </a:solidFill>
            <a:ln w="12700" cap="flat">
              <a:solidFill>
                <a:schemeClr val="accent6">
                  <a:lumOff val="-3799"/>
                </a:schemeClr>
              </a:solidFill>
              <a:prstDash val="solid"/>
              <a:miter lim="800000"/>
            </a:ln>
            <a:effectLst/>
          </p:spPr>
          <p:txBody>
            <a:bodyPr wrap="square" lIns="22860" tIns="22860" rIns="22860" bIns="22860" numCol="1" anchor="ctr">
              <a:noAutofit/>
            </a:bodyPr>
            <a:lstStyle/>
            <a:p>
              <a:endParaRPr sz="700"/>
            </a:p>
          </p:txBody>
        </p:sp>
      </p:grpSp>
      <p:sp>
        <p:nvSpPr>
          <p:cNvPr id="97" name="Circle"/>
          <p:cNvSpPr/>
          <p:nvPr/>
        </p:nvSpPr>
        <p:spPr>
          <a:xfrm>
            <a:off x="4894423" y="3824015"/>
            <a:ext cx="889000" cy="889001"/>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22860" tIns="22860" rIns="22860" bIns="22860" numCol="1" anchor="ctr">
            <a:noAutofit/>
          </a:bodyPr>
          <a:lstStyle/>
          <a:p>
            <a:endParaRPr sz="700">
              <a:solidFill>
                <a:schemeClr val="bg1"/>
              </a:solidFill>
            </a:endParaRPr>
          </a:p>
        </p:txBody>
      </p:sp>
      <p:sp>
        <p:nvSpPr>
          <p:cNvPr id="99" name="R1CON"/>
          <p:cNvSpPr/>
          <p:nvPr/>
        </p:nvSpPr>
        <p:spPr>
          <a:xfrm>
            <a:off x="5005278" y="4061505"/>
            <a:ext cx="700192" cy="353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2860" tIns="22860" rIns="22860" bIns="22860" numCol="1" anchor="t">
            <a:spAutoFit/>
          </a:bodyPr>
          <a:lstStyle/>
          <a:p>
            <a:pPr>
              <a:defRPr sz="4800">
                <a:solidFill>
                  <a:srgbClr val="FFFFFF"/>
                </a:solidFill>
              </a:defRPr>
            </a:pPr>
            <a:r>
              <a:rPr sz="2000" dirty="0">
                <a:solidFill>
                  <a:schemeClr val="bg1"/>
                </a:solidFill>
              </a:rPr>
              <a:t>R</a:t>
            </a:r>
            <a:r>
              <a:rPr lang="en-US" sz="2000" dirty="0">
                <a:solidFill>
                  <a:schemeClr val="bg1"/>
                </a:solidFill>
              </a:rPr>
              <a:t>2</a:t>
            </a:r>
            <a:r>
              <a:rPr lang="en-US" sz="1200" dirty="0">
                <a:solidFill>
                  <a:schemeClr val="bg1"/>
                </a:solidFill>
              </a:rPr>
              <a:t>BGP</a:t>
            </a:r>
            <a:endParaRPr sz="1200" dirty="0">
              <a:solidFill>
                <a:schemeClr val="bg1"/>
              </a:solidFill>
            </a:endParaRPr>
          </a:p>
        </p:txBody>
      </p:sp>
      <p:sp>
        <p:nvSpPr>
          <p:cNvPr id="102" name="TextBox 101"/>
          <p:cNvSpPr txBox="1"/>
          <p:nvPr/>
        </p:nvSpPr>
        <p:spPr>
          <a:xfrm>
            <a:off x="3872904" y="2269757"/>
            <a:ext cx="135074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2860" tIns="22860" rIns="22860" bIns="22860" numCol="1" spcCol="38100" rtlCol="0" anchor="t">
            <a:spAutoFit/>
          </a:bodyPr>
          <a:lstStyle/>
          <a:p>
            <a:pPr algn="ctr" defTabSz="914217" hangingPunct="0"/>
            <a:r>
              <a:rPr lang="en-US" sz="1800" b="1" i="1" dirty="0">
                <a:solidFill>
                  <a:schemeClr val="tx1"/>
                </a:solidFill>
              </a:rPr>
              <a:t>BGP </a:t>
            </a:r>
            <a:r>
              <a:rPr lang="en-US" sz="1800" b="1" i="1" dirty="0">
                <a:solidFill>
                  <a:schemeClr val="tx1"/>
                </a:solidFill>
                <a:sym typeface="Helvetica"/>
              </a:rPr>
              <a:t>message</a:t>
            </a:r>
          </a:p>
        </p:txBody>
      </p:sp>
      <p:cxnSp>
        <p:nvCxnSpPr>
          <p:cNvPr id="103" name="Straight Arrow Connector 102"/>
          <p:cNvCxnSpPr/>
          <p:nvPr/>
        </p:nvCxnSpPr>
        <p:spPr>
          <a:xfrm flipH="1">
            <a:off x="4166615" y="2863553"/>
            <a:ext cx="366180" cy="1092163"/>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05" name="TextBox 104"/>
          <p:cNvSpPr txBox="1"/>
          <p:nvPr/>
        </p:nvSpPr>
        <p:spPr>
          <a:xfrm>
            <a:off x="500476" y="2269757"/>
            <a:ext cx="1610697"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2860" tIns="22860" rIns="22860" bIns="22860" numCol="1" spcCol="38100" rtlCol="0" anchor="t">
            <a:spAutoFit/>
          </a:bodyPr>
          <a:lstStyle/>
          <a:p>
            <a:pPr defTabSz="914217" hangingPunct="0"/>
            <a:r>
              <a:rPr lang="en-US" sz="1800" b="1" i="1" dirty="0">
                <a:solidFill>
                  <a:schemeClr val="tx1"/>
                </a:solidFill>
              </a:rPr>
              <a:t>Redistribution</a:t>
            </a:r>
          </a:p>
          <a:p>
            <a:pPr defTabSz="914217" hangingPunct="0"/>
            <a:r>
              <a:rPr lang="en-US" sz="1800" b="1" i="1" dirty="0">
                <a:solidFill>
                  <a:schemeClr val="tx1"/>
                </a:solidFill>
              </a:rPr>
              <a:t>CON to BGP</a:t>
            </a:r>
          </a:p>
        </p:txBody>
      </p:sp>
      <p:cxnSp>
        <p:nvCxnSpPr>
          <p:cNvPr id="106" name="Straight Arrow Connector 105"/>
          <p:cNvCxnSpPr/>
          <p:nvPr/>
        </p:nvCxnSpPr>
        <p:spPr>
          <a:xfrm>
            <a:off x="1270797" y="2863553"/>
            <a:ext cx="370497" cy="1198391"/>
          </a:xfrm>
          <a:prstGeom prst="straightConnector1">
            <a:avLst/>
          </a:prstGeom>
          <a:noFill/>
          <a:ln w="28575" cap="flat">
            <a:solidFill>
              <a:schemeClr val="tx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70" name="Group"/>
          <p:cNvSpPr/>
          <p:nvPr/>
        </p:nvSpPr>
        <p:spPr>
          <a:xfrm>
            <a:off x="309391" y="4970281"/>
            <a:ext cx="1823897" cy="830997"/>
          </a:xfrm>
          <a:prstGeom prst="rect">
            <a:avLst/>
          </a:prstGeom>
          <a:ln w="63500">
            <a:noFill/>
            <a:miter/>
          </a:ln>
          <a:extLst>
            <a:ext uri="{C572A759-6A51-4108-AA02-DFA0A04FC94B}">
              <ma14:wrappingTextBoxFlag xmlns:ma14="http://schemas.microsoft.com/office/mac/drawingml/2011/main" val="1"/>
            </a:ext>
          </a:extLst>
        </p:spPr>
        <p:txBody>
          <a:bodyPr wrap="none" lIns="22860" rIns="22860">
            <a:spAutoFit/>
          </a:bodyPr>
          <a:lstStyle/>
          <a:p>
            <a:pPr algn="ctr">
              <a:defRPr sz="4800" b="1">
                <a:latin typeface="Lato Bold"/>
                <a:ea typeface="Lato Bold"/>
                <a:cs typeface="Lato Bold"/>
                <a:sym typeface="Lato Bold"/>
              </a:defRPr>
            </a:pPr>
            <a:r>
              <a:rPr lang="en-US" sz="2400" dirty="0">
                <a:solidFill>
                  <a:schemeClr val="accent1">
                    <a:lumMod val="75000"/>
                  </a:schemeClr>
                </a:solidFill>
                <a:latin typeface="+mn-lt"/>
              </a:rPr>
              <a:t>V</a:t>
            </a:r>
            <a:r>
              <a:rPr sz="2400" dirty="0">
                <a:solidFill>
                  <a:schemeClr val="accent1">
                    <a:lumMod val="75000"/>
                  </a:schemeClr>
                </a:solidFill>
                <a:latin typeface="+mn-lt"/>
              </a:rPr>
              <a:t>iew </a:t>
            </a:r>
            <a:endParaRPr lang="en-US" sz="2400" dirty="0">
              <a:solidFill>
                <a:schemeClr val="accent1">
                  <a:lumMod val="75000"/>
                </a:schemeClr>
              </a:solidFill>
              <a:latin typeface="+mn-lt"/>
            </a:endParaRPr>
          </a:p>
          <a:p>
            <a:pPr algn="ctr">
              <a:defRPr sz="4800" b="1">
                <a:latin typeface="Lato Bold"/>
                <a:ea typeface="Lato Bold"/>
                <a:cs typeface="Lato Bold"/>
                <a:sym typeface="Lato Bold"/>
              </a:defRPr>
            </a:pPr>
            <a:r>
              <a:rPr lang="en-US" sz="2400" dirty="0">
                <a:solidFill>
                  <a:schemeClr val="accent1">
                    <a:lumMod val="75000"/>
                  </a:schemeClr>
                </a:solidFill>
                <a:latin typeface="+mn-lt"/>
              </a:rPr>
              <a:t>o</a:t>
            </a:r>
            <a:r>
              <a:rPr sz="2400" dirty="0">
                <a:solidFill>
                  <a:schemeClr val="accent1">
                    <a:lumMod val="75000"/>
                  </a:schemeClr>
                </a:solidFill>
                <a:latin typeface="+mn-lt"/>
              </a:rPr>
              <a:t>f R1</a:t>
            </a:r>
            <a:r>
              <a:rPr lang="en-US" sz="2400" dirty="0">
                <a:solidFill>
                  <a:schemeClr val="accent1">
                    <a:lumMod val="75000"/>
                  </a:schemeClr>
                </a:solidFill>
                <a:latin typeface="+mn-lt"/>
              </a:rPr>
              <a:t>’s BGP</a:t>
            </a:r>
            <a:endParaRPr sz="2400" dirty="0">
              <a:solidFill>
                <a:schemeClr val="accent1">
                  <a:lumMod val="75000"/>
                </a:schemeClr>
              </a:solidFill>
              <a:latin typeface="+mn-lt"/>
            </a:endParaRPr>
          </a:p>
        </p:txBody>
      </p:sp>
      <p:sp>
        <p:nvSpPr>
          <p:cNvPr id="76" name="ip prefix_list L deny 192.168.0.0/16 le 32…"/>
          <p:cNvSpPr/>
          <p:nvPr/>
        </p:nvSpPr>
        <p:spPr>
          <a:xfrm>
            <a:off x="7149341" y="4776655"/>
            <a:ext cx="4649622" cy="1980029"/>
          </a:xfrm>
          <a:prstGeom prst="rect">
            <a:avLst/>
          </a:prstGeom>
          <a:noFill/>
          <a:ln w="3175" cap="flat">
            <a:solidFill>
              <a:schemeClr val="tx1"/>
            </a:solidFill>
            <a:miter lim="400000"/>
          </a:ln>
          <a:effectLst/>
          <a:extLst>
            <a:ext uri="{C572A759-6A51-4108-AA02-DFA0A04FC94B}">
              <ma14:wrappingTextBoxFlag xmlns:ma14="http://schemas.microsoft.com/office/mac/drawingml/2011/main" val="1"/>
            </a:ext>
          </a:extLst>
        </p:spPr>
        <p:txBody>
          <a:bodyPr wrap="square" lIns="91440" tIns="91440" rIns="91440" bIns="91440" numCol="1" anchor="t">
            <a:spAutoFit/>
          </a:bodyPr>
          <a:lstStyle/>
          <a:p>
            <a:pPr algn="just" defTabSz="228600">
              <a:lnSpc>
                <a:spcPts val="2800"/>
              </a:lnSpc>
              <a:defRPr>
                <a:solidFill>
                  <a:srgbClr val="000000"/>
                </a:solidFill>
                <a:latin typeface="Gill Sans"/>
                <a:ea typeface="Gill Sans"/>
                <a:cs typeface="Gill Sans"/>
                <a:sym typeface="Gill Sans"/>
              </a:defRPr>
            </a:pPr>
            <a:r>
              <a:rPr sz="2000" dirty="0"/>
              <a:t>ip prefix_list L deny 192.168.0.0/16 le 32</a:t>
            </a:r>
          </a:p>
          <a:p>
            <a:pPr algn="just" defTabSz="228600">
              <a:lnSpc>
                <a:spcPts val="2800"/>
              </a:lnSpc>
              <a:defRPr>
                <a:solidFill>
                  <a:srgbClr val="000000"/>
                </a:solidFill>
                <a:latin typeface="Gill Sans"/>
                <a:ea typeface="Gill Sans"/>
                <a:cs typeface="Gill Sans"/>
                <a:sym typeface="Gill Sans"/>
              </a:defRPr>
            </a:pPr>
            <a:r>
              <a:rPr sz="2000" dirty="0"/>
              <a:t>ip prefix_list L allow</a:t>
            </a:r>
          </a:p>
          <a:p>
            <a:pPr algn="just" defTabSz="228600">
              <a:lnSpc>
                <a:spcPts val="2800"/>
              </a:lnSpc>
              <a:defRPr>
                <a:solidFill>
                  <a:srgbClr val="000000"/>
                </a:solidFill>
                <a:latin typeface="Gill Sans"/>
                <a:ea typeface="Gill Sans"/>
                <a:cs typeface="Gill Sans"/>
                <a:sym typeface="Gill Sans"/>
              </a:defRPr>
            </a:pPr>
            <a:r>
              <a:rPr sz="2000" dirty="0"/>
              <a:t>route-map R1_Import_From_R2 10</a:t>
            </a:r>
          </a:p>
          <a:p>
            <a:pPr algn="just" defTabSz="228600">
              <a:lnSpc>
                <a:spcPts val="2800"/>
              </a:lnSpc>
              <a:defRPr>
                <a:solidFill>
                  <a:srgbClr val="000000"/>
                </a:solidFill>
                <a:latin typeface="Gill Sans"/>
                <a:ea typeface="Gill Sans"/>
                <a:cs typeface="Gill Sans"/>
                <a:sym typeface="Gill Sans"/>
              </a:defRPr>
            </a:pPr>
            <a:r>
              <a:rPr sz="2000" dirty="0"/>
              <a:t>  match ip address prefix-list L</a:t>
            </a:r>
          </a:p>
          <a:p>
            <a:pPr algn="just" defTabSz="228600">
              <a:lnSpc>
                <a:spcPts val="2800"/>
              </a:lnSpc>
              <a:defRPr>
                <a:solidFill>
                  <a:srgbClr val="000000"/>
                </a:solidFill>
                <a:latin typeface="Gill Sans"/>
                <a:ea typeface="Gill Sans"/>
                <a:cs typeface="Gill Sans"/>
                <a:sym typeface="Gill Sans"/>
              </a:defRPr>
            </a:pPr>
            <a:r>
              <a:rPr sz="2000" dirty="0"/>
              <a:t>  set local-preference 120</a:t>
            </a:r>
          </a:p>
        </p:txBody>
      </p:sp>
      <p:sp>
        <p:nvSpPr>
          <p:cNvPr id="77" name="R1 BGP import filter from R2"/>
          <p:cNvSpPr/>
          <p:nvPr/>
        </p:nvSpPr>
        <p:spPr>
          <a:xfrm>
            <a:off x="7475027" y="4409450"/>
            <a:ext cx="4083307" cy="430887"/>
          </a:xfrm>
          <a:prstGeom prst="rect">
            <a:avLst/>
          </a:prstGeom>
          <a:solidFill>
            <a:schemeClr val="bg1"/>
          </a:solidFill>
          <a:ln w="12700">
            <a:miter lim="400000"/>
          </a:ln>
          <a:extLst>
            <a:ext uri="{C572A759-6A51-4108-AA02-DFA0A04FC94B}">
              <ma14:wrappingTextBoxFlag xmlns:ma14="http://schemas.microsoft.com/office/mac/drawingml/2011/main" val="1"/>
            </a:ext>
          </a:extLst>
        </p:spPr>
        <p:txBody>
          <a:bodyPr wrap="square" lIns="22860" rIns="22860">
            <a:spAutoFit/>
          </a:bodyPr>
          <a:lstStyle>
            <a:lvl1pPr>
              <a:defRPr sz="4800"/>
            </a:lvl1pPr>
          </a:lstStyle>
          <a:p>
            <a:pPr algn="ctr"/>
            <a:r>
              <a:rPr sz="2200" b="1" dirty="0">
                <a:solidFill>
                  <a:schemeClr val="accent1">
                    <a:lumMod val="75000"/>
                  </a:schemeClr>
                </a:solidFill>
              </a:rPr>
              <a:t>R1 BGP import filter from R2</a:t>
            </a:r>
          </a:p>
        </p:txBody>
      </p:sp>
      <p:cxnSp>
        <p:nvCxnSpPr>
          <p:cNvPr id="86" name="Straight Arrow Connector 85"/>
          <p:cNvCxnSpPr/>
          <p:nvPr/>
        </p:nvCxnSpPr>
        <p:spPr>
          <a:xfrm flipH="1" flipV="1">
            <a:off x="4136918" y="4891603"/>
            <a:ext cx="3012423" cy="8750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if e4.valid ∧ failed_R1_R2 = 0 then     if ¬ (FBM(e4.prefix, 192.168.0.0, 16) ∧…"/>
          <p:cNvSpPr/>
          <p:nvPr/>
        </p:nvSpPr>
        <p:spPr>
          <a:xfrm>
            <a:off x="7159652" y="585452"/>
            <a:ext cx="4851877" cy="3580662"/>
          </a:xfrm>
          <a:prstGeom prst="rect">
            <a:avLst/>
          </a:prstGeom>
          <a:solidFill>
            <a:schemeClr val="bg1"/>
          </a:solidFill>
          <a:ln w="12700">
            <a:solidFill>
              <a:schemeClr val="tx1"/>
            </a:solidFill>
            <a:miter lim="400000"/>
          </a:ln>
          <a:extLst>
            <a:ext uri="{C572A759-6A51-4108-AA02-DFA0A04FC94B}">
              <ma14:wrappingTextBoxFlag xmlns:ma14="http://schemas.microsoft.com/office/mac/drawingml/2011/main" val="1"/>
            </a:ext>
          </a:extLst>
        </p:spPr>
        <p:txBody>
          <a:bodyPr lIns="91440" tIns="91440" rIns="91440" bIns="91440"/>
          <a:lstStyle/>
          <a:p>
            <a:pPr defTabSz="228600">
              <a:lnSpc>
                <a:spcPct val="90000"/>
              </a:lnSpc>
              <a:spcBef>
                <a:spcPts val="600"/>
              </a:spcBef>
              <a:defRPr sz="3400">
                <a:solidFill>
                  <a:srgbClr val="000000"/>
                </a:solidFill>
                <a:latin typeface="Times"/>
                <a:ea typeface="Times"/>
                <a:cs typeface="Times"/>
                <a:sym typeface="Times"/>
              </a:defRPr>
            </a:pPr>
            <a:r>
              <a:rPr sz="2000" b="1" dirty="0"/>
              <a:t>if</a:t>
            </a:r>
            <a:r>
              <a:rPr sz="2000" dirty="0"/>
              <a:t> </a:t>
            </a:r>
            <a:r>
              <a:rPr lang="en-US" sz="2000" dirty="0"/>
              <a:t>out</a:t>
            </a:r>
            <a:r>
              <a:rPr lang="en-US" sz="2000" baseline="-4411" dirty="0"/>
              <a:t>4</a:t>
            </a:r>
            <a:r>
              <a:rPr sz="2000" dirty="0"/>
              <a:t>.valid ∧ failed_</a:t>
            </a:r>
            <a:r>
              <a:rPr sz="2000" baseline="-4411" dirty="0"/>
              <a:t>R1_R2 </a:t>
            </a:r>
            <a:r>
              <a:rPr sz="2000" dirty="0"/>
              <a:t>= 0 </a:t>
            </a:r>
            <a:r>
              <a:rPr sz="2000" b="1" dirty="0"/>
              <a:t>then</a:t>
            </a:r>
            <a:r>
              <a:rPr sz="2000" dirty="0"/>
              <a:t/>
            </a:r>
            <a:br>
              <a:rPr sz="2000" dirty="0"/>
            </a:br>
            <a:r>
              <a:rPr sz="2000" dirty="0"/>
              <a:t>    </a:t>
            </a:r>
            <a:r>
              <a:rPr sz="2000" b="1" dirty="0"/>
              <a:t>if</a:t>
            </a:r>
            <a:r>
              <a:rPr sz="2000" dirty="0"/>
              <a:t> ¬ (FBM(</a:t>
            </a:r>
            <a:r>
              <a:rPr lang="en-US" sz="2000" dirty="0"/>
              <a:t>out</a:t>
            </a:r>
            <a:r>
              <a:rPr lang="en-US" sz="2000" baseline="-4411" dirty="0"/>
              <a:t>4</a:t>
            </a:r>
            <a:r>
              <a:rPr sz="2000" dirty="0"/>
              <a:t>.prefix, 192.168.0.0, 16) ∧</a:t>
            </a:r>
          </a:p>
          <a:p>
            <a:pPr defTabSz="228600">
              <a:lnSpc>
                <a:spcPct val="90000"/>
              </a:lnSpc>
              <a:spcBef>
                <a:spcPts val="600"/>
              </a:spcBef>
              <a:defRPr sz="3400">
                <a:solidFill>
                  <a:srgbClr val="000000"/>
                </a:solidFill>
                <a:latin typeface="Times"/>
                <a:ea typeface="Times"/>
                <a:cs typeface="Times"/>
                <a:sym typeface="Times"/>
              </a:defRPr>
            </a:pPr>
            <a:r>
              <a:rPr sz="2000" dirty="0"/>
              <a:t>            16 ≤ </a:t>
            </a:r>
            <a:r>
              <a:rPr lang="en-US" sz="2000" dirty="0"/>
              <a:t>out</a:t>
            </a:r>
            <a:r>
              <a:rPr sz="2000" baseline="-4411" dirty="0"/>
              <a:t>4</a:t>
            </a:r>
            <a:r>
              <a:rPr sz="2000" dirty="0"/>
              <a:t>.prefixLen ≤ 32) </a:t>
            </a:r>
            <a:r>
              <a:rPr sz="2000" b="1" dirty="0"/>
              <a:t>then</a:t>
            </a:r>
            <a:r>
              <a:rPr sz="2000" dirty="0"/>
              <a:t> </a:t>
            </a:r>
          </a:p>
          <a:p>
            <a:pPr lvl="2" indent="228600" defTabSz="228600">
              <a:lnSpc>
                <a:spcPct val="90000"/>
              </a:lnSpc>
              <a:spcBef>
                <a:spcPts val="600"/>
              </a:spcBef>
              <a:defRPr sz="3400">
                <a:solidFill>
                  <a:srgbClr val="000000"/>
                </a:solidFill>
                <a:latin typeface="Times"/>
                <a:ea typeface="Times"/>
                <a:cs typeface="Times"/>
                <a:sym typeface="Times"/>
              </a:defRPr>
            </a:pPr>
            <a:r>
              <a:rPr sz="2000" dirty="0"/>
              <a:t>            in</a:t>
            </a:r>
            <a:r>
              <a:rPr sz="2000" baseline="-4411" dirty="0"/>
              <a:t>4</a:t>
            </a:r>
            <a:r>
              <a:rPr sz="2000" dirty="0"/>
              <a:t>.valid = true</a:t>
            </a:r>
            <a:br>
              <a:rPr sz="2000" dirty="0"/>
            </a:br>
            <a:r>
              <a:rPr sz="2000" dirty="0"/>
              <a:t>            </a:t>
            </a:r>
            <a:r>
              <a:rPr lang="en-US" sz="2000" dirty="0"/>
              <a:t>    </a:t>
            </a:r>
            <a:r>
              <a:rPr sz="2000" dirty="0"/>
              <a:t>in</a:t>
            </a:r>
            <a:r>
              <a:rPr sz="2000" baseline="-4411" dirty="0"/>
              <a:t>4</a:t>
            </a:r>
            <a:r>
              <a:rPr sz="2000" dirty="0"/>
              <a:t>.lp = 120</a:t>
            </a:r>
            <a:br>
              <a:rPr sz="2000" dirty="0"/>
            </a:br>
            <a:r>
              <a:rPr sz="2000" dirty="0"/>
              <a:t>            </a:t>
            </a:r>
            <a:r>
              <a:rPr lang="en-US" sz="2000" dirty="0"/>
              <a:t>    </a:t>
            </a:r>
            <a:r>
              <a:rPr sz="2000" dirty="0"/>
              <a:t>in</a:t>
            </a:r>
            <a:r>
              <a:rPr sz="2000" baseline="-4411" dirty="0"/>
              <a:t>4</a:t>
            </a:r>
            <a:r>
              <a:rPr sz="2000" dirty="0"/>
              <a:t>.ad = </a:t>
            </a:r>
            <a:r>
              <a:rPr lang="en-US" sz="2000" dirty="0"/>
              <a:t>out</a:t>
            </a:r>
            <a:r>
              <a:rPr lang="en-US" sz="2000" baseline="-4411" dirty="0"/>
              <a:t>4</a:t>
            </a:r>
            <a:r>
              <a:rPr sz="2000" dirty="0"/>
              <a:t>.ad</a:t>
            </a:r>
            <a:br>
              <a:rPr sz="2000" dirty="0"/>
            </a:br>
            <a:r>
              <a:rPr sz="2000" dirty="0"/>
              <a:t>            </a:t>
            </a:r>
            <a:r>
              <a:rPr lang="en-US" sz="2000" dirty="0"/>
              <a:t>    </a:t>
            </a:r>
            <a:r>
              <a:rPr sz="2000" dirty="0"/>
              <a:t>in</a:t>
            </a:r>
            <a:r>
              <a:rPr sz="2000" baseline="-4411" dirty="0"/>
              <a:t>4</a:t>
            </a:r>
            <a:r>
              <a:rPr sz="2000" dirty="0"/>
              <a:t>.prefix = </a:t>
            </a:r>
            <a:r>
              <a:rPr lang="en-US" sz="2000" dirty="0"/>
              <a:t>out</a:t>
            </a:r>
            <a:r>
              <a:rPr lang="en-US" sz="2000" baseline="-4411" dirty="0"/>
              <a:t>4</a:t>
            </a:r>
            <a:r>
              <a:rPr sz="2000" dirty="0"/>
              <a:t>.prefix</a:t>
            </a:r>
          </a:p>
          <a:p>
            <a:pPr lvl="2" indent="228600" defTabSz="228600">
              <a:lnSpc>
                <a:spcPct val="90000"/>
              </a:lnSpc>
              <a:spcBef>
                <a:spcPts val="600"/>
              </a:spcBef>
              <a:defRPr sz="3400">
                <a:solidFill>
                  <a:srgbClr val="000000"/>
                </a:solidFill>
                <a:latin typeface="Times"/>
                <a:ea typeface="Times"/>
                <a:cs typeface="Times"/>
                <a:sym typeface="Times"/>
              </a:defRPr>
            </a:pPr>
            <a:r>
              <a:rPr lang="en-US" sz="2000" dirty="0"/>
              <a:t>            </a:t>
            </a:r>
            <a:r>
              <a:rPr sz="2000" dirty="0"/>
              <a:t>in4.metric = </a:t>
            </a:r>
            <a:r>
              <a:rPr lang="en-US" sz="2000" dirty="0"/>
              <a:t>out</a:t>
            </a:r>
            <a:r>
              <a:rPr lang="en-US" sz="2000" baseline="-4411" dirty="0"/>
              <a:t>4</a:t>
            </a:r>
            <a:r>
              <a:rPr sz="2000" dirty="0"/>
              <a:t>.metric</a:t>
            </a:r>
          </a:p>
          <a:p>
            <a:pPr lvl="2" indent="228600" defTabSz="228600">
              <a:lnSpc>
                <a:spcPct val="90000"/>
              </a:lnSpc>
              <a:spcBef>
                <a:spcPts val="600"/>
              </a:spcBef>
              <a:defRPr sz="3400">
                <a:solidFill>
                  <a:srgbClr val="000000"/>
                </a:solidFill>
                <a:latin typeface="Times"/>
                <a:ea typeface="Times"/>
                <a:cs typeface="Times"/>
                <a:sym typeface="Times"/>
              </a:defRPr>
            </a:pPr>
            <a:r>
              <a:rPr sz="2000" dirty="0"/>
              <a:t>            in</a:t>
            </a:r>
            <a:r>
              <a:rPr sz="2000" baseline="-4411" dirty="0"/>
              <a:t>4</a:t>
            </a:r>
            <a:r>
              <a:rPr sz="2000" dirty="0"/>
              <a:t>.prefixLen = </a:t>
            </a:r>
            <a:r>
              <a:rPr lang="en-US" sz="2000" dirty="0"/>
              <a:t>out</a:t>
            </a:r>
            <a:r>
              <a:rPr lang="en-US" sz="2000" baseline="-4411" dirty="0"/>
              <a:t>4</a:t>
            </a:r>
            <a:r>
              <a:rPr sz="2000" dirty="0"/>
              <a:t>.prefixLen </a:t>
            </a:r>
          </a:p>
          <a:p>
            <a:pPr defTabSz="228600">
              <a:lnSpc>
                <a:spcPct val="90000"/>
              </a:lnSpc>
              <a:spcBef>
                <a:spcPts val="600"/>
              </a:spcBef>
              <a:defRPr sz="3400">
                <a:solidFill>
                  <a:srgbClr val="000000"/>
                </a:solidFill>
                <a:latin typeface="Times"/>
                <a:ea typeface="Times"/>
                <a:cs typeface="Times"/>
                <a:sym typeface="Times"/>
              </a:defRPr>
            </a:pPr>
            <a:r>
              <a:rPr sz="2000" dirty="0"/>
              <a:t>    </a:t>
            </a:r>
            <a:r>
              <a:rPr sz="2000" b="1" dirty="0"/>
              <a:t>else</a:t>
            </a:r>
            <a:r>
              <a:rPr sz="2000" dirty="0"/>
              <a:t> in</a:t>
            </a:r>
            <a:r>
              <a:rPr sz="2000" baseline="-4411" dirty="0"/>
              <a:t>4</a:t>
            </a:r>
            <a:r>
              <a:rPr sz="2000" dirty="0"/>
              <a:t>.valid = false </a:t>
            </a:r>
          </a:p>
          <a:p>
            <a:pPr defTabSz="228600">
              <a:lnSpc>
                <a:spcPct val="90000"/>
              </a:lnSpc>
              <a:spcBef>
                <a:spcPts val="600"/>
              </a:spcBef>
              <a:defRPr sz="3400">
                <a:solidFill>
                  <a:srgbClr val="000000"/>
                </a:solidFill>
                <a:latin typeface="Times"/>
                <a:ea typeface="Times"/>
                <a:cs typeface="Times"/>
                <a:sym typeface="Times"/>
              </a:defRPr>
            </a:pPr>
            <a:r>
              <a:rPr sz="2000" b="1" dirty="0"/>
              <a:t>else</a:t>
            </a:r>
            <a:r>
              <a:rPr sz="2000" dirty="0"/>
              <a:t> in</a:t>
            </a:r>
            <a:r>
              <a:rPr sz="2000" baseline="-4411" dirty="0"/>
              <a:t>4 </a:t>
            </a:r>
            <a:r>
              <a:rPr sz="2000" dirty="0"/>
              <a:t>.valid = false</a:t>
            </a:r>
          </a:p>
        </p:txBody>
      </p:sp>
      <p:sp>
        <p:nvSpPr>
          <p:cNvPr id="79" name="R1 BGP import filter from R2"/>
          <p:cNvSpPr/>
          <p:nvPr/>
        </p:nvSpPr>
        <p:spPr>
          <a:xfrm>
            <a:off x="7555575" y="220125"/>
            <a:ext cx="4083307" cy="430887"/>
          </a:xfrm>
          <a:prstGeom prst="rect">
            <a:avLst/>
          </a:prstGeom>
          <a:solidFill>
            <a:schemeClr val="bg1"/>
          </a:solidFill>
          <a:ln w="12700">
            <a:miter lim="400000"/>
          </a:ln>
          <a:extLst>
            <a:ext uri="{C572A759-6A51-4108-AA02-DFA0A04FC94B}">
              <ma14:wrappingTextBoxFlag xmlns:ma14="http://schemas.microsoft.com/office/mac/drawingml/2011/main" val="1"/>
            </a:ext>
          </a:extLst>
        </p:spPr>
        <p:txBody>
          <a:bodyPr wrap="square" lIns="22860" rIns="22860">
            <a:spAutoFit/>
          </a:bodyPr>
          <a:lstStyle>
            <a:lvl1pPr>
              <a:defRPr sz="4800"/>
            </a:lvl1pPr>
          </a:lstStyle>
          <a:p>
            <a:pPr algn="ctr"/>
            <a:r>
              <a:rPr lang="en-US" sz="2200" b="1" dirty="0">
                <a:solidFill>
                  <a:schemeClr val="accent1">
                    <a:lumMod val="75000"/>
                  </a:schemeClr>
                </a:solidFill>
              </a:rPr>
              <a:t>Logical constraints</a:t>
            </a:r>
            <a:endParaRPr sz="2200" b="1" dirty="0">
              <a:solidFill>
                <a:schemeClr val="accent1">
                  <a:lumMod val="75000"/>
                </a:schemeClr>
              </a:solidFill>
            </a:endParaRPr>
          </a:p>
        </p:txBody>
      </p:sp>
    </p:spTree>
    <p:custDataLst>
      <p:tags r:id="rId1"/>
    </p:custDataLst>
    <p:extLst>
      <p:ext uri="{BB962C8B-B14F-4D97-AF65-F5344CB8AC3E}">
        <p14:creationId xmlns:p14="http://schemas.microsoft.com/office/powerpoint/2010/main" val="1933252326"/>
      </p:ext>
    </p:extLst>
  </p:cSld>
  <p:clrMapOvr>
    <a:masterClrMapping/>
  </p:clrMapOvr>
  <mc:AlternateContent xmlns:mc="http://schemas.openxmlformats.org/markup-compatibility/2006" xmlns:p14="http://schemas.microsoft.com/office/powerpoint/2010/main">
    <mc:Choice Requires="p14">
      <p:transition spd="slow" p14:dur="2000" advTm="44319"/>
    </mc:Choice>
    <mc:Fallback xmlns="">
      <p:transition spd="slow" advTm="44319"/>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latin typeface="+mj-lt"/>
              </a:rPr>
              <a:t>Control plane validation </a:t>
            </a:r>
            <a:r>
              <a:rPr lang="en-US" sz="4000" dirty="0">
                <a:latin typeface="+mj-lt"/>
              </a:rPr>
              <a:t>for large networks</a:t>
            </a:r>
          </a:p>
        </p:txBody>
      </p:sp>
      <p:pic>
        <p:nvPicPr>
          <p:cNvPr id="1767" name="verification-time.pdf" descr="verification-time.pdf"/>
          <p:cNvPicPr>
            <a:picLocks noChangeAspect="1"/>
          </p:cNvPicPr>
          <p:nvPr/>
        </p:nvPicPr>
        <p:blipFill rotWithShape="1">
          <a:blip r:embed="rId4">
            <a:extLst/>
          </a:blip>
          <a:srcRect l="62659" b="8138"/>
          <a:stretch/>
        </p:blipFill>
        <p:spPr>
          <a:xfrm>
            <a:off x="6336142" y="1616684"/>
            <a:ext cx="5551058" cy="4498365"/>
          </a:xfrm>
          <a:prstGeom prst="rect">
            <a:avLst/>
          </a:prstGeom>
          <a:ln w="12700">
            <a:miter lim="400000"/>
          </a:ln>
        </p:spPr>
      </p:pic>
      <p:pic>
        <p:nvPicPr>
          <p:cNvPr id="8" name="verification-time.pdf" descr="verification-time.pdf"/>
          <p:cNvPicPr>
            <a:picLocks noChangeAspect="1"/>
          </p:cNvPicPr>
          <p:nvPr/>
        </p:nvPicPr>
        <p:blipFill rotWithShape="1">
          <a:blip r:embed="rId4">
            <a:extLst/>
          </a:blip>
          <a:srcRect l="2462" t="1" r="69306" b="37510"/>
          <a:stretch/>
        </p:blipFill>
        <p:spPr>
          <a:xfrm>
            <a:off x="677780" y="1529544"/>
            <a:ext cx="5658362" cy="4125456"/>
          </a:xfrm>
          <a:prstGeom prst="rect">
            <a:avLst/>
          </a:prstGeom>
          <a:ln w="12700">
            <a:miter lim="400000"/>
          </a:ln>
        </p:spPr>
      </p:pic>
      <p:sp>
        <p:nvSpPr>
          <p:cNvPr id="5" name="Rectangle 4"/>
          <p:cNvSpPr/>
          <p:nvPr/>
        </p:nvSpPr>
        <p:spPr>
          <a:xfrm>
            <a:off x="1460500" y="1803400"/>
            <a:ext cx="10312400" cy="3863245"/>
          </a:xfrm>
          <a:prstGeom prst="rect">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4103056" y="6157736"/>
            <a:ext cx="4006516" cy="461665"/>
          </a:xfrm>
          <a:prstGeom prst="rect">
            <a:avLst/>
          </a:prstGeom>
          <a:solidFill>
            <a:schemeClr val="bg1"/>
          </a:solidFill>
        </p:spPr>
        <p:txBody>
          <a:bodyPr wrap="square" rtlCol="0" anchor="b">
            <a:spAutoFit/>
          </a:bodyPr>
          <a:lstStyle/>
          <a:p>
            <a:pPr algn="ctr"/>
            <a:r>
              <a:rPr lang="en-US" sz="2400" b="1" dirty="0">
                <a:solidFill>
                  <a:schemeClr val="accent1">
                    <a:lumMod val="75000"/>
                  </a:schemeClr>
                </a:solidFill>
              </a:rPr>
              <a:t>Number of routers (pods)</a:t>
            </a:r>
          </a:p>
        </p:txBody>
      </p:sp>
      <p:cxnSp>
        <p:nvCxnSpPr>
          <p:cNvPr id="6" name="Straight Connector 5">
            <a:extLst>
              <a:ext uri="{FF2B5EF4-FFF2-40B4-BE49-F238E27FC236}">
                <a16:creationId xmlns="" xmlns:a16="http://schemas.microsoft.com/office/drawing/2014/main" id="{801D226C-9EEB-4413-8800-2EF6C6CFA83D}"/>
              </a:ext>
            </a:extLst>
          </p:cNvPr>
          <p:cNvCxnSpPr>
            <a:cxnSpLocks/>
          </p:cNvCxnSpPr>
          <p:nvPr/>
        </p:nvCxnSpPr>
        <p:spPr>
          <a:xfrm>
            <a:off x="6096000" y="2154956"/>
            <a:ext cx="5715488" cy="0"/>
          </a:xfrm>
          <a:prstGeom prst="line">
            <a:avLst/>
          </a:prstGeom>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C2292037-E2B0-4C25-A684-0C9FBBD6FD0D}"/>
              </a:ext>
            </a:extLst>
          </p:cNvPr>
          <p:cNvSpPr txBox="1"/>
          <p:nvPr/>
        </p:nvSpPr>
        <p:spPr>
          <a:xfrm>
            <a:off x="5979463" y="2184383"/>
            <a:ext cx="2188721" cy="523220"/>
          </a:xfrm>
          <a:prstGeom prst="rect">
            <a:avLst/>
          </a:prstGeom>
          <a:noFill/>
        </p:spPr>
        <p:txBody>
          <a:bodyPr wrap="square" rtlCol="0">
            <a:spAutoFit/>
          </a:bodyPr>
          <a:lstStyle/>
          <a:p>
            <a:r>
              <a:rPr lang="en-US" sz="2800" b="1" dirty="0">
                <a:solidFill>
                  <a:schemeClr val="tx2">
                    <a:lumMod val="50000"/>
                  </a:schemeClr>
                </a:solidFill>
              </a:rPr>
              <a:t>&lt; 5 minutes</a:t>
            </a:r>
          </a:p>
        </p:txBody>
      </p:sp>
      <p:sp>
        <p:nvSpPr>
          <p:cNvPr id="7" name="TextBox 6"/>
          <p:cNvSpPr txBox="1"/>
          <p:nvPr/>
        </p:nvSpPr>
        <p:spPr>
          <a:xfrm rot="16200000">
            <a:off x="-1515962" y="3290325"/>
            <a:ext cx="4006516" cy="461665"/>
          </a:xfrm>
          <a:prstGeom prst="rect">
            <a:avLst/>
          </a:prstGeom>
          <a:solidFill>
            <a:schemeClr val="bg1"/>
          </a:solidFill>
        </p:spPr>
        <p:txBody>
          <a:bodyPr wrap="square" rtlCol="0" anchor="b">
            <a:spAutoFit/>
          </a:bodyPr>
          <a:lstStyle/>
          <a:p>
            <a:pPr algn="ctr"/>
            <a:r>
              <a:rPr lang="en-US" sz="2400" b="1">
                <a:solidFill>
                  <a:schemeClr val="accent1">
                    <a:lumMod val="75000"/>
                  </a:schemeClr>
                </a:solidFill>
              </a:rPr>
              <a:t>Validation </a:t>
            </a:r>
            <a:r>
              <a:rPr lang="en-US" sz="2400" b="1" dirty="0">
                <a:solidFill>
                  <a:schemeClr val="accent1">
                    <a:lumMod val="75000"/>
                  </a:schemeClr>
                </a:solidFill>
              </a:rPr>
              <a:t>time (</a:t>
            </a:r>
            <a:r>
              <a:rPr lang="en-US" sz="2400" b="1" dirty="0" err="1">
                <a:solidFill>
                  <a:schemeClr val="accent1">
                    <a:lumMod val="75000"/>
                  </a:schemeClr>
                </a:solidFill>
              </a:rPr>
              <a:t>ms</a:t>
            </a:r>
            <a:r>
              <a:rPr lang="en-US" sz="2400" b="1" dirty="0">
                <a:solidFill>
                  <a:schemeClr val="accent1">
                    <a:lumMod val="75000"/>
                  </a:schemeClr>
                </a:solidFill>
              </a:rPr>
              <a:t>)</a:t>
            </a:r>
          </a:p>
        </p:txBody>
      </p:sp>
    </p:spTree>
    <p:custDataLst>
      <p:tags r:id="rId1"/>
    </p:custDataLst>
    <p:extLst>
      <p:ext uri="{BB962C8B-B14F-4D97-AF65-F5344CB8AC3E}">
        <p14:creationId xmlns:p14="http://schemas.microsoft.com/office/powerpoint/2010/main" val="1889485454"/>
      </p:ext>
    </p:extLst>
  </p:cSld>
  <p:clrMapOvr>
    <a:masterClrMapping/>
  </p:clrMapOvr>
  <mc:AlternateContent xmlns:mc="http://schemas.openxmlformats.org/markup-compatibility/2006" xmlns:p14="http://schemas.microsoft.com/office/powerpoint/2010/main">
    <mc:Choice Requires="p14">
      <p:transition spd="slow" p14:dur="2000" advTm="40555"/>
    </mc:Choice>
    <mc:Fallback xmlns="">
      <p:transition spd="slow" advTm="405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mj-lt"/>
              </a:rPr>
              <a:t>Open problems in network validation</a:t>
            </a: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n-lt"/>
              </a:rPr>
              <a:t>Special packet handling</a:t>
            </a:r>
          </a:p>
          <a:p>
            <a:pPr marL="457200" indent="-457200">
              <a:lnSpc>
                <a:spcPct val="100000"/>
              </a:lnSpc>
              <a:spcBef>
                <a:spcPts val="0"/>
              </a:spcBef>
              <a:buClrTx/>
              <a:buSzTx/>
              <a:defRPr/>
            </a:pPr>
            <a:r>
              <a:rPr lang="en-US" dirty="0">
                <a:latin typeface="+mn-lt"/>
              </a:rPr>
              <a:t>E.g., DPI-based, </a:t>
            </a:r>
            <a:r>
              <a:rPr lang="en-US" dirty="0" err="1">
                <a:latin typeface="+mn-lt"/>
              </a:rPr>
              <a:t>stateful</a:t>
            </a:r>
            <a:r>
              <a:rPr lang="en-US" dirty="0">
                <a:latin typeface="+mn-lt"/>
              </a:rPr>
              <a:t> packet transformations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mn-lt"/>
              </a:rPr>
              <a:t>Performance</a:t>
            </a:r>
          </a:p>
          <a:p>
            <a:pPr marL="457200" indent="-457200">
              <a:lnSpc>
                <a:spcPct val="100000"/>
              </a:lnSpc>
              <a:spcBef>
                <a:spcPts val="0"/>
              </a:spcBef>
              <a:buClrTx/>
              <a:buSzTx/>
              <a:defRPr/>
            </a:pPr>
            <a:r>
              <a:rPr lang="en-US" dirty="0">
                <a:latin typeface="+mn-lt"/>
              </a:rPr>
              <a:t>E.g., Will a traffic matrix lead to buffer overruns?</a:t>
            </a:r>
          </a:p>
          <a:p>
            <a:pPr marL="0" indent="0">
              <a:lnSpc>
                <a:spcPct val="100000"/>
              </a:lnSpc>
              <a:spcBef>
                <a:spcPts val="0"/>
              </a:spcBef>
              <a:buClrTx/>
              <a:buSzTx/>
              <a:buNone/>
            </a:pPr>
            <a:endParaRPr lang="en-US" dirty="0">
              <a:latin typeface="+mn-lt"/>
            </a:endParaRPr>
          </a:p>
          <a:p>
            <a:pPr marL="0" indent="0">
              <a:lnSpc>
                <a:spcPct val="100000"/>
              </a:lnSpc>
              <a:spcBef>
                <a:spcPts val="0"/>
              </a:spcBef>
              <a:buClrTx/>
              <a:buSzTx/>
              <a:buNone/>
            </a:pPr>
            <a:endParaRPr lang="en-US" dirty="0">
              <a:latin typeface="+mn-lt"/>
            </a:endParaRPr>
          </a:p>
        </p:txBody>
      </p:sp>
    </p:spTree>
    <p:extLst>
      <p:ext uri="{BB962C8B-B14F-4D97-AF65-F5344CB8AC3E}">
        <p14:creationId xmlns:p14="http://schemas.microsoft.com/office/powerpoint/2010/main" val="728627660"/>
      </p:ext>
    </p:extLst>
  </p:cSld>
  <p:clrMapOvr>
    <a:masterClrMapping/>
  </p:clrMapOvr>
  <mc:AlternateContent xmlns:mc="http://schemas.openxmlformats.org/markup-compatibility/2006" xmlns:p14="http://schemas.microsoft.com/office/powerpoint/2010/main">
    <mc:Choice Requires="p14">
      <p:transition spd="slow" p14:dur="2000" advTm="47961"/>
    </mc:Choice>
    <mc:Fallback xmlns="">
      <p:transition spd="slow" advTm="47961"/>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1850" y="2414467"/>
            <a:ext cx="10515600" cy="2852700"/>
          </a:xfrm>
        </p:spPr>
        <p:txBody>
          <a:bodyPr/>
          <a:lstStyle/>
          <a:p>
            <a:r>
              <a:rPr lang="en-US" dirty="0">
                <a:solidFill>
                  <a:srgbClr val="5E92C5"/>
                </a:solidFill>
                <a:latin typeface="+mj-lt"/>
              </a:rPr>
              <a:t>HIGH-LEVEL INTENT </a:t>
            </a:r>
            <a:br>
              <a:rPr lang="en-US" dirty="0">
                <a:solidFill>
                  <a:srgbClr val="5E92C5"/>
                </a:solidFill>
                <a:latin typeface="+mj-lt"/>
              </a:rPr>
            </a:br>
            <a:r>
              <a:rPr lang="en-US" dirty="0">
                <a:solidFill>
                  <a:srgbClr val="5E92C5"/>
                </a:solidFill>
                <a:latin typeface="+mj-lt"/>
              </a:rPr>
              <a:t>SPECIFICATION </a:t>
            </a:r>
            <a:br>
              <a:rPr lang="en-US" dirty="0">
                <a:solidFill>
                  <a:srgbClr val="5E92C5"/>
                </a:solidFill>
                <a:latin typeface="+mj-lt"/>
              </a:rPr>
            </a:br>
            <a:endParaRPr lang="en-US" dirty="0">
              <a:solidFill>
                <a:srgbClr val="5E92C5"/>
              </a:solidFill>
              <a:latin typeface="+mj-lt"/>
            </a:endParaRPr>
          </a:p>
        </p:txBody>
      </p:sp>
      <p:graphicFrame>
        <p:nvGraphicFramePr>
          <p:cNvPr id="7" name="Diagram 6"/>
          <p:cNvGraphicFramePr>
            <a:graphicFrameLocks noChangeAspect="1"/>
          </p:cNvGraphicFramePr>
          <p:nvPr>
            <p:extLst>
              <p:ext uri="{D42A27DB-BD31-4B8C-83A1-F6EECF244321}">
                <p14:modId xmlns:p14="http://schemas.microsoft.com/office/powerpoint/2010/main" val="870881917"/>
              </p:ext>
            </p:extLst>
          </p:nvPr>
        </p:nvGraphicFramePr>
        <p:xfrm>
          <a:off x="9125712" y="2551176"/>
          <a:ext cx="2491215" cy="177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798390"/>
      </p:ext>
    </p:extLst>
  </p:cSld>
  <p:clrMapOvr>
    <a:masterClrMapping/>
  </p:clrMapOvr>
  <mc:AlternateContent xmlns:mc="http://schemas.openxmlformats.org/markup-compatibility/2006" xmlns:p14="http://schemas.microsoft.com/office/powerpoint/2010/main">
    <mc:Choice Requires="p14">
      <p:transition spd="slow" p14:dur="2000" advTm="5672"/>
    </mc:Choice>
    <mc:Fallback xmlns="">
      <p:transition spd="slow" advTm="567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26" name="Shape 319" descr="Related image"/>
          <p:cNvPicPr preferRelativeResize="0"/>
          <p:nvPr/>
        </p:nvPicPr>
        <p:blipFill rotWithShape="1">
          <a:blip r:embed="rId3">
            <a:alphaModFix/>
          </a:blip>
          <a:srcRect/>
          <a:stretch/>
        </p:blipFill>
        <p:spPr>
          <a:xfrm>
            <a:off x="1999923" y="2559327"/>
            <a:ext cx="847181" cy="1005961"/>
          </a:xfrm>
          <a:prstGeom prst="rect">
            <a:avLst/>
          </a:prstGeom>
          <a:noFill/>
          <a:ln>
            <a:noFill/>
          </a:ln>
        </p:spPr>
      </p:pic>
      <p:sp>
        <p:nvSpPr>
          <p:cNvPr id="25" name="Thought Bubble: Cloud 1"/>
          <p:cNvSpPr/>
          <p:nvPr/>
        </p:nvSpPr>
        <p:spPr>
          <a:xfrm>
            <a:off x="179573" y="2104572"/>
            <a:ext cx="1685659" cy="924417"/>
          </a:xfrm>
          <a:prstGeom prst="cloudCallout">
            <a:avLst>
              <a:gd name="adj1" fmla="val 65665"/>
              <a:gd name="adj2" fmla="val 15773"/>
            </a:avLst>
          </a:prstGeom>
          <a:noFill/>
          <a:ln w="38100" cap="flat" cmpd="sng">
            <a:solidFill>
              <a:srgbClr val="7F7F7F"/>
            </a:solidFill>
            <a:prstDash val="solid"/>
            <a:miter/>
            <a:headEnd type="none" w="med" len="med"/>
            <a:tailEnd type="none" w="med" len="med"/>
          </a:ln>
        </p:spPr>
        <p:txBody>
          <a:bodyPr lIns="91425" tIns="45700" rIns="91425" bIns="45700" rtlCol="0" anchor="ctr" anchorCtr="0">
            <a:noAutofit/>
          </a:bodyPr>
          <a:lstStyle/>
          <a:p>
            <a:pPr algn="ctr"/>
            <a:r>
              <a:rPr lang="en-US" sz="2400" b="1" dirty="0">
                <a:solidFill>
                  <a:schemeClr val="accent1"/>
                </a:solidFill>
                <a:latin typeface="+mn-lt"/>
                <a:ea typeface="Calibri"/>
                <a:cs typeface="Calibri"/>
                <a:sym typeface="Calibri"/>
              </a:rPr>
              <a:t>Policy intent</a:t>
            </a:r>
          </a:p>
        </p:txBody>
      </p:sp>
      <p:grpSp>
        <p:nvGrpSpPr>
          <p:cNvPr id="69" name="Group 68"/>
          <p:cNvGrpSpPr/>
          <p:nvPr/>
        </p:nvGrpSpPr>
        <p:grpSpPr>
          <a:xfrm>
            <a:off x="8990821" y="2558280"/>
            <a:ext cx="1673635" cy="881982"/>
            <a:chOff x="8118935" y="5447578"/>
            <a:chExt cx="1673635" cy="881982"/>
          </a:xfrm>
        </p:grpSpPr>
        <p:sp>
          <p:nvSpPr>
            <p:cNvPr id="14" name="Oval 13"/>
            <p:cNvSpPr/>
            <p:nvPr/>
          </p:nvSpPr>
          <p:spPr>
            <a:xfrm>
              <a:off x="8828703" y="5734588"/>
              <a:ext cx="236958" cy="247973"/>
            </a:xfrm>
            <a:prstGeom prst="ellipse">
              <a:avLst/>
            </a:prstGeom>
            <a:solidFill>
              <a:schemeClr val="accent1"/>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cxnSp>
          <p:nvCxnSpPr>
            <p:cNvPr id="19" name="Straight Connector 18"/>
            <p:cNvCxnSpPr>
              <a:stCxn id="14" idx="7"/>
            </p:cNvCxnSpPr>
            <p:nvPr/>
          </p:nvCxnSpPr>
          <p:spPr>
            <a:xfrm flipV="1">
              <a:off x="9030959" y="5529323"/>
              <a:ext cx="761611" cy="24158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4" idx="5"/>
            </p:cNvCxnSpPr>
            <p:nvPr/>
          </p:nvCxnSpPr>
          <p:spPr>
            <a:xfrm>
              <a:off x="9030959" y="5946246"/>
              <a:ext cx="617223" cy="383314"/>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118935" y="5858574"/>
              <a:ext cx="725266" cy="1"/>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89" name="Group 288"/>
            <p:cNvGrpSpPr/>
            <p:nvPr/>
          </p:nvGrpSpPr>
          <p:grpSpPr>
            <a:xfrm rot="1981259">
              <a:off x="8931537" y="6117593"/>
              <a:ext cx="486405" cy="148787"/>
              <a:chOff x="6028408" y="6074002"/>
              <a:chExt cx="486405" cy="148787"/>
            </a:xfrm>
          </p:grpSpPr>
          <p:sp>
            <p:nvSpPr>
              <p:cNvPr id="72" name="Rectangle 71"/>
              <p:cNvSpPr/>
              <p:nvPr/>
            </p:nvSpPr>
            <p:spPr>
              <a:xfrm>
                <a:off x="6028408" y="6074002"/>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73" name="Rectangle 72"/>
              <p:cNvSpPr/>
              <p:nvPr/>
            </p:nvSpPr>
            <p:spPr>
              <a:xfrm>
                <a:off x="6297837" y="607486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75" name="Rectangle 74"/>
            <p:cNvSpPr/>
            <p:nvPr/>
          </p:nvSpPr>
          <p:spPr>
            <a:xfrm>
              <a:off x="8426866" y="5646778"/>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nvGrpSpPr>
            <p:cNvPr id="290" name="Group 289"/>
            <p:cNvGrpSpPr/>
            <p:nvPr/>
          </p:nvGrpSpPr>
          <p:grpSpPr>
            <a:xfrm rot="20512551">
              <a:off x="9010072" y="5447578"/>
              <a:ext cx="510933" cy="156227"/>
              <a:chOff x="6154506" y="5493876"/>
              <a:chExt cx="510933" cy="156227"/>
            </a:xfrm>
          </p:grpSpPr>
          <p:sp>
            <p:nvSpPr>
              <p:cNvPr id="76" name="Rectangle 75"/>
              <p:cNvSpPr/>
              <p:nvPr/>
            </p:nvSpPr>
            <p:spPr>
              <a:xfrm>
                <a:off x="6154506" y="5493876"/>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77" name="Rectangle 76"/>
              <p:cNvSpPr/>
              <p:nvPr/>
            </p:nvSpPr>
            <p:spPr>
              <a:xfrm>
                <a:off x="6448463" y="5502179"/>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96" name="Rectangle 95"/>
            <p:cNvSpPr/>
            <p:nvPr/>
          </p:nvSpPr>
          <p:spPr>
            <a:xfrm>
              <a:off x="8140963" y="564327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305" name="Title 304"/>
          <p:cNvSpPr>
            <a:spLocks noGrp="1"/>
          </p:cNvSpPr>
          <p:nvPr>
            <p:ph type="title"/>
          </p:nvPr>
        </p:nvSpPr>
        <p:spPr/>
        <p:txBody>
          <a:bodyPr/>
          <a:lstStyle/>
          <a:p>
            <a:r>
              <a:rPr lang="en-US" sz="4000" dirty="0">
                <a:latin typeface="+mj-lt"/>
              </a:rPr>
              <a:t>Network engineering today: A wide gap between intent and reality</a:t>
            </a:r>
          </a:p>
        </p:txBody>
      </p:sp>
      <p:pic>
        <p:nvPicPr>
          <p:cNvPr id="45" name="Picture 44"/>
          <p:cNvPicPr>
            <a:picLocks noChangeAspect="1"/>
          </p:cNvPicPr>
          <p:nvPr/>
        </p:nvPicPr>
        <p:blipFill>
          <a:blip r:embed="rId4"/>
          <a:stretch>
            <a:fillRect/>
          </a:stretch>
        </p:blipFill>
        <p:spPr>
          <a:xfrm>
            <a:off x="4873379" y="2131022"/>
            <a:ext cx="2091167" cy="1684288"/>
          </a:xfrm>
          <a:prstGeom prst="rect">
            <a:avLst/>
          </a:prstGeom>
        </p:spPr>
      </p:pic>
      <p:sp>
        <p:nvSpPr>
          <p:cNvPr id="29" name="TextBox 28">
            <a:extLst>
              <a:ext uri="{FF2B5EF4-FFF2-40B4-BE49-F238E27FC236}">
                <a16:creationId xmlns="" xmlns:a16="http://schemas.microsoft.com/office/drawing/2014/main" id="{865D11E7-9963-41E6-84E9-5DBB46FF82BA}"/>
              </a:ext>
            </a:extLst>
          </p:cNvPr>
          <p:cNvSpPr txBox="1"/>
          <p:nvPr/>
        </p:nvSpPr>
        <p:spPr>
          <a:xfrm>
            <a:off x="8795360" y="3556461"/>
            <a:ext cx="2257915" cy="707886"/>
          </a:xfrm>
          <a:prstGeom prst="rect">
            <a:avLst/>
          </a:prstGeom>
          <a:noFill/>
        </p:spPr>
        <p:txBody>
          <a:bodyPr wrap="square" rtlCol="0">
            <a:spAutoFit/>
          </a:bodyPr>
          <a:lstStyle/>
          <a:p>
            <a:pPr algn="ctr"/>
            <a:r>
              <a:rPr lang="en-US" sz="2000" b="1" dirty="0">
                <a:latin typeface="+mn-lt"/>
              </a:rPr>
              <a:t>Runtime behavior</a:t>
            </a:r>
          </a:p>
        </p:txBody>
      </p:sp>
    </p:spTree>
    <p:extLst>
      <p:ext uri="{BB962C8B-B14F-4D97-AF65-F5344CB8AC3E}">
        <p14:creationId xmlns:p14="http://schemas.microsoft.com/office/powerpoint/2010/main" val="1040533741"/>
      </p:ext>
    </p:extLst>
  </p:cSld>
  <p:clrMapOvr>
    <a:masterClrMapping/>
  </p:clrMapOvr>
  <mc:AlternateContent xmlns:mc="http://schemas.openxmlformats.org/markup-compatibility/2006" xmlns:p14="http://schemas.microsoft.com/office/powerpoint/2010/main">
    <mc:Choice Requires="p14">
      <p:transition spd="slow" p14:dur="2000" advTm="20711"/>
    </mc:Choice>
    <mc:Fallback xmlns="">
      <p:transition spd="slow" advTm="2071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High-level intent specification</a:t>
            </a:r>
          </a:p>
        </p:txBody>
      </p:sp>
      <p:sp>
        <p:nvSpPr>
          <p:cNvPr id="3" name="Text Placeholder 2"/>
          <p:cNvSpPr>
            <a:spLocks noGrp="1"/>
          </p:cNvSpPr>
          <p:nvPr>
            <p:ph type="body"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solidFill>
                  <a:srgbClr val="5E92C5"/>
                </a:solidFill>
                <a:latin typeface="+mn-lt"/>
              </a:rPr>
              <a:t>Allow intent specification at a high-level and </a:t>
            </a:r>
            <a:br>
              <a:rPr lang="en-US" b="1" dirty="0">
                <a:solidFill>
                  <a:srgbClr val="5E92C5"/>
                </a:solidFill>
                <a:latin typeface="+mn-lt"/>
              </a:rPr>
            </a:br>
            <a:r>
              <a:rPr lang="en-US" b="1" dirty="0">
                <a:solidFill>
                  <a:srgbClr val="5E92C5"/>
                </a:solidFill>
                <a:latin typeface="+mn-lt"/>
              </a:rPr>
              <a:t>automatically synthesize device configurations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1" dirty="0">
              <a:solidFill>
                <a:srgbClr val="5E92C5"/>
              </a:solidFill>
              <a:latin typeface="+mn-lt"/>
            </a:endParaRPr>
          </a:p>
          <a:p>
            <a:pPr marL="0" indent="0" algn="ctr">
              <a:lnSpc>
                <a:spcPct val="100000"/>
              </a:lnSpc>
              <a:spcBef>
                <a:spcPts val="0"/>
              </a:spcBef>
              <a:buClrTx/>
              <a:buSzTx/>
              <a:buNone/>
            </a:pPr>
            <a:r>
              <a:rPr lang="en-US" dirty="0">
                <a:solidFill>
                  <a:schemeClr val="tx1"/>
                </a:solidFill>
                <a:latin typeface="+mn-lt"/>
              </a:rPr>
              <a:t>Reduce the gap between intent and specification</a:t>
            </a:r>
          </a:p>
          <a:p>
            <a:pPr marL="0" indent="0" algn="ctr">
              <a:lnSpc>
                <a:spcPct val="100000"/>
              </a:lnSpc>
              <a:spcBef>
                <a:spcPts val="0"/>
              </a:spcBef>
              <a:buClrTx/>
              <a:buSzTx/>
              <a:buNone/>
            </a:pPr>
            <a:endParaRPr lang="en-US" sz="1000" dirty="0">
              <a:solidFill>
                <a:schemeClr val="tx1"/>
              </a:solidFill>
              <a:latin typeface="+mn-lt"/>
            </a:endParaRPr>
          </a:p>
          <a:p>
            <a:pPr marL="0" indent="0" algn="ctr">
              <a:lnSpc>
                <a:spcPct val="100000"/>
              </a:lnSpc>
              <a:spcBef>
                <a:spcPts val="0"/>
              </a:spcBef>
              <a:buClrTx/>
              <a:buSzTx/>
              <a:buNone/>
            </a:pPr>
            <a:r>
              <a:rPr lang="en-US" dirty="0">
                <a:solidFill>
                  <a:schemeClr val="tx1"/>
                </a:solidFill>
                <a:latin typeface="+mn-lt"/>
              </a:rPr>
              <a:t>Guarantee correctness for synthesized configurations</a:t>
            </a:r>
          </a:p>
        </p:txBody>
      </p:sp>
    </p:spTree>
    <p:custDataLst>
      <p:tags r:id="rId1"/>
    </p:custDataLst>
    <p:extLst>
      <p:ext uri="{BB962C8B-B14F-4D97-AF65-F5344CB8AC3E}">
        <p14:creationId xmlns:p14="http://schemas.microsoft.com/office/powerpoint/2010/main" val="1076429256"/>
      </p:ext>
    </p:extLst>
  </p:cSld>
  <p:clrMapOvr>
    <a:masterClrMapping/>
  </p:clrMapOvr>
  <mc:AlternateContent xmlns:mc="http://schemas.openxmlformats.org/markup-compatibility/2006" xmlns:p14="http://schemas.microsoft.com/office/powerpoint/2010/main">
    <mc:Choice Requires="p14">
      <p:transition spd="slow" p14:dur="2000" advTm="33031"/>
    </mc:Choice>
    <mc:Fallback xmlns="">
      <p:transition spd="slow" advTm="330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Intent specification landscape</a:t>
            </a:r>
          </a:p>
        </p:txBody>
      </p:sp>
      <p:sp>
        <p:nvSpPr>
          <p:cNvPr id="40" name="TextBox 39"/>
          <p:cNvSpPr txBox="1"/>
          <p:nvPr/>
        </p:nvSpPr>
        <p:spPr>
          <a:xfrm>
            <a:off x="3949699" y="2330116"/>
            <a:ext cx="2474495" cy="954107"/>
          </a:xfrm>
          <a:prstGeom prst="rect">
            <a:avLst/>
          </a:prstGeom>
          <a:noFill/>
        </p:spPr>
        <p:txBody>
          <a:bodyPr wrap="square" rtlCol="0">
            <a:spAutoFit/>
          </a:bodyPr>
          <a:lstStyle/>
          <a:p>
            <a:pPr lvl="0" algn="ctr"/>
            <a:r>
              <a:rPr lang="en-US" sz="2800" dirty="0">
                <a:solidFill>
                  <a:schemeClr val="accent1">
                    <a:lumMod val="75000"/>
                  </a:schemeClr>
                </a:solidFill>
                <a:latin typeface="+mn-lt"/>
                <a:ea typeface=""/>
                <a:cs typeface=""/>
              </a:rPr>
              <a:t>Cisco IOS </a:t>
            </a:r>
            <a:r>
              <a:rPr lang="en-US" sz="2800" dirty="0" err="1">
                <a:solidFill>
                  <a:schemeClr val="accent1">
                    <a:lumMod val="75000"/>
                  </a:schemeClr>
                </a:solidFill>
                <a:latin typeface="+mn-lt"/>
                <a:ea typeface=""/>
                <a:cs typeface=""/>
              </a:rPr>
              <a:t>OpenConfig</a:t>
            </a:r>
            <a:endParaRPr lang="en-US" sz="2800" dirty="0">
              <a:solidFill>
                <a:schemeClr val="accent1">
                  <a:lumMod val="75000"/>
                </a:schemeClr>
              </a:solidFill>
              <a:latin typeface="+mn-lt"/>
              <a:ea typeface=""/>
              <a:cs typeface=""/>
            </a:endParaRPr>
          </a:p>
        </p:txBody>
      </p:sp>
      <p:sp>
        <p:nvSpPr>
          <p:cNvPr id="41" name="TextBox 40"/>
          <p:cNvSpPr txBox="1"/>
          <p:nvPr/>
        </p:nvSpPr>
        <p:spPr>
          <a:xfrm>
            <a:off x="6437562" y="3929357"/>
            <a:ext cx="2520613" cy="523220"/>
          </a:xfrm>
          <a:prstGeom prst="rect">
            <a:avLst/>
          </a:prstGeom>
          <a:noFill/>
        </p:spPr>
        <p:txBody>
          <a:bodyPr wrap="square" rtlCol="0">
            <a:spAutoFit/>
          </a:bodyPr>
          <a:lstStyle/>
          <a:p>
            <a:pPr algn="ctr"/>
            <a:r>
              <a:rPr lang="en-US" sz="2800" dirty="0">
                <a:solidFill>
                  <a:schemeClr val="accent1">
                    <a:lumMod val="75000"/>
                  </a:schemeClr>
                </a:solidFill>
                <a:latin typeface="+mn-lt"/>
              </a:rPr>
              <a:t>Cisco ACI</a:t>
            </a:r>
          </a:p>
        </p:txBody>
      </p:sp>
      <p:sp>
        <p:nvSpPr>
          <p:cNvPr id="42" name="Rectangle 41"/>
          <p:cNvSpPr/>
          <p:nvPr/>
        </p:nvSpPr>
        <p:spPr>
          <a:xfrm>
            <a:off x="6916056" y="2545559"/>
            <a:ext cx="1509487" cy="523220"/>
          </a:xfrm>
          <a:prstGeom prst="rect">
            <a:avLst/>
          </a:prstGeom>
        </p:spPr>
        <p:txBody>
          <a:bodyPr wrap="square">
            <a:spAutoFit/>
          </a:bodyPr>
          <a:lstStyle/>
          <a:p>
            <a:pPr lvl="0" algn="ctr"/>
            <a:r>
              <a:rPr lang="en-US" sz="2800" dirty="0">
                <a:solidFill>
                  <a:schemeClr val="accent1">
                    <a:lumMod val="75000"/>
                  </a:schemeClr>
                </a:solidFill>
                <a:latin typeface="+mn-lt"/>
                <a:ea typeface=""/>
                <a:cs typeface=""/>
              </a:rPr>
              <a:t>???</a:t>
            </a:r>
          </a:p>
        </p:txBody>
      </p:sp>
      <p:cxnSp>
        <p:nvCxnSpPr>
          <p:cNvPr id="5" name="Straight Connector 4"/>
          <p:cNvCxnSpPr/>
          <p:nvPr/>
        </p:nvCxnSpPr>
        <p:spPr>
          <a:xfrm>
            <a:off x="6438900" y="2114216"/>
            <a:ext cx="0" cy="2737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949700" y="3482808"/>
            <a:ext cx="500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22314" y="2435884"/>
            <a:ext cx="1535998"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General </a:t>
            </a:r>
            <a:br>
              <a:rPr lang="en-US" sz="2400" b="1" dirty="0">
                <a:solidFill>
                  <a:schemeClr val="tx1"/>
                </a:solidFill>
                <a:ea typeface="Calibri" charset="0"/>
                <a:cs typeface="Calibri" charset="0"/>
              </a:rPr>
            </a:br>
            <a:r>
              <a:rPr lang="en-US" sz="2400" b="1" dirty="0">
                <a:solidFill>
                  <a:schemeClr val="tx1"/>
                </a:solidFill>
                <a:ea typeface="Calibri" charset="0"/>
                <a:cs typeface="Calibri" charset="0"/>
              </a:rPr>
              <a:t>networks</a:t>
            </a:r>
          </a:p>
        </p:txBody>
      </p:sp>
      <p:sp>
        <p:nvSpPr>
          <p:cNvPr id="14" name="TextBox 13"/>
          <p:cNvSpPr txBox="1"/>
          <p:nvPr/>
        </p:nvSpPr>
        <p:spPr>
          <a:xfrm>
            <a:off x="2393836" y="3721623"/>
            <a:ext cx="1382109"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Specific</a:t>
            </a:r>
          </a:p>
          <a:p>
            <a:pPr lvl="0" algn="ctr"/>
            <a:r>
              <a:rPr lang="en-US" sz="2400" b="1" dirty="0">
                <a:solidFill>
                  <a:schemeClr val="tx1"/>
                </a:solidFill>
                <a:ea typeface="Calibri" charset="0"/>
                <a:cs typeface="Calibri" charset="0"/>
              </a:rPr>
              <a:t>designs</a:t>
            </a:r>
          </a:p>
        </p:txBody>
      </p:sp>
      <p:sp>
        <p:nvSpPr>
          <p:cNvPr id="15" name="TextBox 14"/>
          <p:cNvSpPr txBox="1"/>
          <p:nvPr/>
        </p:nvSpPr>
        <p:spPr>
          <a:xfrm>
            <a:off x="4079158" y="4869972"/>
            <a:ext cx="2064989"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Device-level</a:t>
            </a:r>
          </a:p>
          <a:p>
            <a:pPr lvl="0" algn="ctr"/>
            <a:r>
              <a:rPr lang="en-US" sz="2400" b="1" dirty="0">
                <a:solidFill>
                  <a:schemeClr val="tx1"/>
                </a:solidFill>
                <a:ea typeface="Calibri" charset="0"/>
                <a:cs typeface="Calibri" charset="0"/>
              </a:rPr>
              <a:t>specification</a:t>
            </a:r>
          </a:p>
        </p:txBody>
      </p:sp>
      <p:sp>
        <p:nvSpPr>
          <p:cNvPr id="16" name="TextBox 15"/>
          <p:cNvSpPr txBox="1"/>
          <p:nvPr/>
        </p:nvSpPr>
        <p:spPr>
          <a:xfrm>
            <a:off x="6712845" y="4869972"/>
            <a:ext cx="2185214"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Network-wide</a:t>
            </a:r>
          </a:p>
          <a:p>
            <a:pPr lvl="0" algn="ctr"/>
            <a:r>
              <a:rPr lang="en-US" sz="2400" b="1" dirty="0">
                <a:solidFill>
                  <a:schemeClr val="tx1"/>
                </a:solidFill>
                <a:ea typeface="Calibri" charset="0"/>
                <a:cs typeface="Calibri" charset="0"/>
              </a:rPr>
              <a:t>specification</a:t>
            </a:r>
          </a:p>
        </p:txBody>
      </p:sp>
    </p:spTree>
    <p:custDataLst>
      <p:tags r:id="rId1"/>
    </p:custDataLst>
    <p:extLst>
      <p:ext uri="{BB962C8B-B14F-4D97-AF65-F5344CB8AC3E}">
        <p14:creationId xmlns:p14="http://schemas.microsoft.com/office/powerpoint/2010/main" val="1669389773"/>
      </p:ext>
    </p:extLst>
  </p:cSld>
  <p:clrMapOvr>
    <a:masterClrMapping/>
  </p:clrMapOvr>
  <mc:AlternateContent xmlns:mc="http://schemas.openxmlformats.org/markup-compatibility/2006" xmlns:p14="http://schemas.microsoft.com/office/powerpoint/2010/main">
    <mc:Choice Requires="p14">
      <p:transition spd="slow" p14:dur="2000" advTm="86133"/>
    </mc:Choice>
    <mc:Fallback xmlns="">
      <p:transition spd="slow" advTm="861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1336"/>
          <p:cNvSpPr/>
          <p:nvPr/>
        </p:nvSpPr>
        <p:spPr>
          <a:xfrm>
            <a:off x="4960609" y="1716503"/>
            <a:ext cx="2598717" cy="2067609"/>
          </a:xfrm>
          <a:prstGeom prst="ellipse">
            <a:avLst/>
          </a:prstGeom>
          <a:solidFill>
            <a:srgbClr val="FEFCE4"/>
          </a:solidFill>
          <a:ln w="9525"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936" name="Shape 936"/>
          <p:cNvSpPr>
            <a:spLocks noGrp="1"/>
          </p:cNvSpPr>
          <p:nvPr>
            <p:ph type="title"/>
          </p:nvPr>
        </p:nvSpPr>
        <p:spPr>
          <a:prstGeom prst="rect">
            <a:avLst/>
          </a:prstGeom>
        </p:spPr>
        <p:txBody>
          <a:bodyPr>
            <a:normAutofit/>
          </a:bodyPr>
          <a:lstStyle/>
          <a:p>
            <a:r>
              <a:rPr lang="en-US" b="1" dirty="0">
                <a:solidFill>
                  <a:srgbClr val="5E92C5"/>
                </a:solidFill>
                <a:latin typeface="+mj-lt"/>
              </a:rPr>
              <a:t>Hazards of device-level specification</a:t>
            </a:r>
            <a:endParaRPr b="1" dirty="0">
              <a:solidFill>
                <a:srgbClr val="5E92C5"/>
              </a:solidFill>
              <a:latin typeface="+mj-lt"/>
            </a:endParaRPr>
          </a:p>
        </p:txBody>
      </p:sp>
      <p:grpSp>
        <p:nvGrpSpPr>
          <p:cNvPr id="954" name="Group 954"/>
          <p:cNvGrpSpPr/>
          <p:nvPr/>
        </p:nvGrpSpPr>
        <p:grpSpPr>
          <a:xfrm>
            <a:off x="1424762" y="2090415"/>
            <a:ext cx="9356651" cy="2475565"/>
            <a:chOff x="-1" y="-650826"/>
            <a:chExt cx="9987098" cy="3520799"/>
          </a:xfrm>
        </p:grpSpPr>
        <p:sp>
          <p:nvSpPr>
            <p:cNvPr id="938" name="Shape 938"/>
            <p:cNvSpPr/>
            <p:nvPr/>
          </p:nvSpPr>
          <p:spPr>
            <a:xfrm>
              <a:off x="5914239" y="153754"/>
              <a:ext cx="2153162" cy="5748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39" name="Shape 939"/>
            <p:cNvSpPr/>
            <p:nvPr/>
          </p:nvSpPr>
          <p:spPr>
            <a:xfrm>
              <a:off x="4676451" y="1455012"/>
              <a:ext cx="1" cy="8748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2" name="Shape 942"/>
            <p:cNvSpPr/>
            <p:nvPr/>
          </p:nvSpPr>
          <p:spPr>
            <a:xfrm>
              <a:off x="2197372" y="86902"/>
              <a:ext cx="2153163" cy="5748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4" name="Shape 944"/>
            <p:cNvSpPr/>
            <p:nvPr/>
          </p:nvSpPr>
          <p:spPr>
            <a:xfrm>
              <a:off x="-1" y="-650826"/>
              <a:ext cx="2481434"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X</a:t>
              </a:r>
              <a:endParaRPr sz="2400" dirty="0"/>
            </a:p>
          </p:txBody>
        </p:sp>
        <p:sp>
          <p:nvSpPr>
            <p:cNvPr id="945" name="Shape 945"/>
            <p:cNvSpPr/>
            <p:nvPr/>
          </p:nvSpPr>
          <p:spPr>
            <a:xfrm>
              <a:off x="7505664" y="-593196"/>
              <a:ext cx="2481433"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Y</a:t>
              </a:r>
              <a:endParaRPr sz="2400" dirty="0"/>
            </a:p>
          </p:txBody>
        </p:sp>
        <p:sp>
          <p:nvSpPr>
            <p:cNvPr id="952" name="Shape 952"/>
            <p:cNvSpPr/>
            <p:nvPr/>
          </p:nvSpPr>
          <p:spPr>
            <a:xfrm flipH="1">
              <a:off x="5664114" y="1440834"/>
              <a:ext cx="0" cy="91188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53" name="Shape 953"/>
            <p:cNvSpPr/>
            <p:nvPr/>
          </p:nvSpPr>
          <p:spPr>
            <a:xfrm>
              <a:off x="4102013" y="2166830"/>
              <a:ext cx="2053090" cy="70314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Z</a:t>
              </a:r>
              <a:endParaRPr sz="2400" dirty="0"/>
            </a:p>
          </p:txBody>
        </p:sp>
      </p:grpSp>
      <p:sp>
        <p:nvSpPr>
          <p:cNvPr id="25" name="Shape 962"/>
          <p:cNvSpPr/>
          <p:nvPr/>
        </p:nvSpPr>
        <p:spPr>
          <a:xfrm>
            <a:off x="4146630" y="2022749"/>
            <a:ext cx="2217911" cy="459636"/>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6" name="Shape 965"/>
          <p:cNvSpPr/>
          <p:nvPr/>
        </p:nvSpPr>
        <p:spPr>
          <a:xfrm>
            <a:off x="4160638" y="1662954"/>
            <a:ext cx="2109820" cy="61768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7" name="Shape 962"/>
          <p:cNvSpPr/>
          <p:nvPr/>
        </p:nvSpPr>
        <p:spPr>
          <a:xfrm>
            <a:off x="6509546" y="1662954"/>
            <a:ext cx="2206939" cy="48449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8" name="Shape 965"/>
          <p:cNvSpPr/>
          <p:nvPr/>
        </p:nvSpPr>
        <p:spPr>
          <a:xfrm>
            <a:off x="6509546" y="2022007"/>
            <a:ext cx="2109820" cy="47918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9" name="Shape 998"/>
          <p:cNvSpPr/>
          <p:nvPr/>
        </p:nvSpPr>
        <p:spPr>
          <a:xfrm>
            <a:off x="4477727" y="3527270"/>
            <a:ext cx="1270720"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LP=98</a:t>
            </a:r>
            <a:endParaRPr sz="2400" dirty="0">
              <a:solidFill>
                <a:schemeClr val="tx1"/>
              </a:solidFill>
            </a:endParaRPr>
          </a:p>
        </p:txBody>
      </p:sp>
      <p:sp>
        <p:nvSpPr>
          <p:cNvPr id="30" name="Shape 999"/>
          <p:cNvSpPr/>
          <p:nvPr/>
        </p:nvSpPr>
        <p:spPr>
          <a:xfrm>
            <a:off x="7281683" y="2852824"/>
            <a:ext cx="1241601" cy="51209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1" name="Shape 1020"/>
          <p:cNvSpPr/>
          <p:nvPr/>
        </p:nvSpPr>
        <p:spPr>
          <a:xfrm>
            <a:off x="6966946" y="3512253"/>
            <a:ext cx="1241601"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101</a:t>
            </a:r>
            <a:r>
              <a:rPr lang="en-US" sz="2400" dirty="0">
                <a:solidFill>
                  <a:schemeClr val="tx1"/>
                </a:solidFill>
              </a:rPr>
              <a:t> </a:t>
            </a:r>
            <a:endParaRPr sz="2400" dirty="0">
              <a:solidFill>
                <a:schemeClr val="tx1"/>
              </a:solidFill>
            </a:endParaRPr>
          </a:p>
        </p:txBody>
      </p:sp>
      <p:sp>
        <p:nvSpPr>
          <p:cNvPr id="32" name="Shape 1056"/>
          <p:cNvSpPr/>
          <p:nvPr/>
        </p:nvSpPr>
        <p:spPr>
          <a:xfrm>
            <a:off x="3240037" y="3831857"/>
            <a:ext cx="2653155" cy="441468"/>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spcBef>
                <a:spcPts val="3600"/>
              </a:spcBef>
              <a:defRPr>
                <a:solidFill>
                  <a:srgbClr val="212121"/>
                </a:solidFill>
              </a:defRPr>
            </a:lvl1pPr>
          </a:lstStyle>
          <a:p>
            <a:r>
              <a:rPr lang="en-US" sz="2400" dirty="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33" name="Shape 999"/>
          <p:cNvSpPr/>
          <p:nvPr/>
        </p:nvSpPr>
        <p:spPr>
          <a:xfrm>
            <a:off x="4168000" y="2770364"/>
            <a:ext cx="1241601" cy="45399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4" name="Shape 1056"/>
          <p:cNvSpPr/>
          <p:nvPr/>
        </p:nvSpPr>
        <p:spPr>
          <a:xfrm>
            <a:off x="7103842" y="3813576"/>
            <a:ext cx="2252348" cy="44146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spcBef>
                <a:spcPts val="3600"/>
              </a:spcBef>
              <a:defRPr>
                <a:solidFill>
                  <a:srgbClr val="212121"/>
                </a:solidFill>
              </a:defRPr>
            </a:lvl1pPr>
          </a:lstStyle>
          <a:p>
            <a:r>
              <a:rPr lang="en-US" sz="240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43" name="Shape 527"/>
          <p:cNvSpPr txBox="1">
            <a:spLocks/>
          </p:cNvSpPr>
          <p:nvPr/>
        </p:nvSpPr>
        <p:spPr>
          <a:xfrm>
            <a:off x="361457" y="4764504"/>
            <a:ext cx="4354922" cy="1700464"/>
          </a:xfrm>
          <a:prstGeom prst="rect">
            <a:avLst/>
          </a:prstGeom>
          <a:noFill/>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Policy intent</a:t>
            </a:r>
          </a:p>
          <a:p>
            <a:pPr marL="280988" lvl="1" indent="-280988"/>
            <a:r>
              <a:rPr lang="en-US" dirty="0"/>
              <a:t>No transit between X,Y</a:t>
            </a:r>
          </a:p>
          <a:p>
            <a:pPr marL="280988" lvl="1" indent="-280988"/>
            <a:r>
              <a:rPr lang="en-US" dirty="0"/>
              <a:t>Prefer C &gt; B &gt; {X,Y}</a:t>
            </a:r>
          </a:p>
          <a:p>
            <a:pPr marL="280988" lvl="1" indent="-280988"/>
            <a:r>
              <a:rPr lang="en-US" dirty="0"/>
              <a:t>Use Z only for 16.4.0.0/16</a:t>
            </a:r>
          </a:p>
        </p:txBody>
      </p:sp>
      <p:sp>
        <p:nvSpPr>
          <p:cNvPr id="44" name="Shape 938"/>
          <p:cNvSpPr/>
          <p:nvPr/>
        </p:nvSpPr>
        <p:spPr>
          <a:xfrm>
            <a:off x="5500665" y="2691946"/>
            <a:ext cx="1522537" cy="14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5" name="Shape 938"/>
          <p:cNvSpPr/>
          <p:nvPr/>
        </p:nvSpPr>
        <p:spPr>
          <a:xfrm flipV="1">
            <a:off x="6005120" y="3335270"/>
            <a:ext cx="515932" cy="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6" name="Shape 938"/>
          <p:cNvSpPr/>
          <p:nvPr/>
        </p:nvSpPr>
        <p:spPr>
          <a:xfrm>
            <a:off x="5351127" y="2865977"/>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7" name="Shape 938"/>
          <p:cNvSpPr/>
          <p:nvPr/>
        </p:nvSpPr>
        <p:spPr>
          <a:xfrm flipV="1">
            <a:off x="6781077" y="2820484"/>
            <a:ext cx="292131" cy="3882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35" name="Shape 1346"/>
          <p:cNvSpPr/>
          <p:nvPr/>
        </p:nvSpPr>
        <p:spPr>
          <a:xfrm>
            <a:off x="5013959" y="2401970"/>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a:t>A</a:t>
            </a:r>
            <a:endParaRPr sz="2800"/>
          </a:p>
        </p:txBody>
      </p:sp>
      <p:sp>
        <p:nvSpPr>
          <p:cNvPr id="38" name="Shape 1346"/>
          <p:cNvSpPr/>
          <p:nvPr/>
        </p:nvSpPr>
        <p:spPr>
          <a:xfrm>
            <a:off x="5441685" y="3040107"/>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B</a:t>
            </a:r>
            <a:endParaRPr sz="2800" dirty="0"/>
          </a:p>
        </p:txBody>
      </p:sp>
      <p:sp>
        <p:nvSpPr>
          <p:cNvPr id="40" name="Shape 1346"/>
          <p:cNvSpPr/>
          <p:nvPr/>
        </p:nvSpPr>
        <p:spPr>
          <a:xfrm>
            <a:off x="6924088" y="2425475"/>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D</a:t>
            </a:r>
            <a:endParaRPr sz="2800" dirty="0"/>
          </a:p>
        </p:txBody>
      </p:sp>
      <p:sp>
        <p:nvSpPr>
          <p:cNvPr id="41" name="Shape 1346"/>
          <p:cNvSpPr/>
          <p:nvPr/>
        </p:nvSpPr>
        <p:spPr>
          <a:xfrm>
            <a:off x="6424912" y="3075736"/>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C</a:t>
            </a:r>
            <a:endParaRPr sz="2800" dirty="0"/>
          </a:p>
        </p:txBody>
      </p:sp>
    </p:spTree>
    <p:custDataLst>
      <p:tags r:id="rId1"/>
    </p:custDataLst>
    <p:extLst>
      <p:ext uri="{BB962C8B-B14F-4D97-AF65-F5344CB8AC3E}">
        <p14:creationId xmlns:p14="http://schemas.microsoft.com/office/powerpoint/2010/main" val="2317191815"/>
      </p:ext>
    </p:extLst>
  </p:cSld>
  <p:clrMapOvr>
    <a:masterClrMapping/>
  </p:clrMapOvr>
  <p:transition spd="slow" advTm="11096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1336"/>
          <p:cNvSpPr/>
          <p:nvPr/>
        </p:nvSpPr>
        <p:spPr>
          <a:xfrm>
            <a:off x="4960609" y="1716503"/>
            <a:ext cx="2598717" cy="2067609"/>
          </a:xfrm>
          <a:prstGeom prst="ellipse">
            <a:avLst/>
          </a:prstGeom>
          <a:solidFill>
            <a:srgbClr val="FEFCE4"/>
          </a:solidFill>
          <a:ln w="9525"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936" name="Shape 936"/>
          <p:cNvSpPr>
            <a:spLocks noGrp="1"/>
          </p:cNvSpPr>
          <p:nvPr>
            <p:ph type="title"/>
          </p:nvPr>
        </p:nvSpPr>
        <p:spPr>
          <a:prstGeom prst="rect">
            <a:avLst/>
          </a:prstGeom>
        </p:spPr>
        <p:txBody>
          <a:bodyPr>
            <a:normAutofit/>
          </a:bodyPr>
          <a:lstStyle/>
          <a:p>
            <a:r>
              <a:rPr lang="en-US" b="1" dirty="0">
                <a:solidFill>
                  <a:srgbClr val="5E92C5"/>
                </a:solidFill>
                <a:latin typeface="+mj-lt"/>
              </a:rPr>
              <a:t>Hazards of device-level specification</a:t>
            </a:r>
            <a:endParaRPr b="1" dirty="0">
              <a:solidFill>
                <a:srgbClr val="5E92C5"/>
              </a:solidFill>
              <a:latin typeface="+mj-lt"/>
            </a:endParaRPr>
          </a:p>
        </p:txBody>
      </p:sp>
      <p:grpSp>
        <p:nvGrpSpPr>
          <p:cNvPr id="954" name="Group 954"/>
          <p:cNvGrpSpPr/>
          <p:nvPr/>
        </p:nvGrpSpPr>
        <p:grpSpPr>
          <a:xfrm>
            <a:off x="1424762" y="2090415"/>
            <a:ext cx="9356651" cy="2475565"/>
            <a:chOff x="-1" y="-650826"/>
            <a:chExt cx="9987098" cy="3520799"/>
          </a:xfrm>
        </p:grpSpPr>
        <p:sp>
          <p:nvSpPr>
            <p:cNvPr id="938" name="Shape 938"/>
            <p:cNvSpPr/>
            <p:nvPr/>
          </p:nvSpPr>
          <p:spPr>
            <a:xfrm>
              <a:off x="5914239" y="153754"/>
              <a:ext cx="2153162" cy="5748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39" name="Shape 939"/>
            <p:cNvSpPr/>
            <p:nvPr/>
          </p:nvSpPr>
          <p:spPr>
            <a:xfrm>
              <a:off x="4676451" y="1455012"/>
              <a:ext cx="1" cy="8748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2" name="Shape 942"/>
            <p:cNvSpPr/>
            <p:nvPr/>
          </p:nvSpPr>
          <p:spPr>
            <a:xfrm>
              <a:off x="2197372" y="86902"/>
              <a:ext cx="2153163" cy="5748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4" name="Shape 944"/>
            <p:cNvSpPr/>
            <p:nvPr/>
          </p:nvSpPr>
          <p:spPr>
            <a:xfrm>
              <a:off x="-1" y="-650826"/>
              <a:ext cx="2481434"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X</a:t>
              </a:r>
              <a:endParaRPr sz="2400" dirty="0"/>
            </a:p>
          </p:txBody>
        </p:sp>
        <p:sp>
          <p:nvSpPr>
            <p:cNvPr id="945" name="Shape 945"/>
            <p:cNvSpPr/>
            <p:nvPr/>
          </p:nvSpPr>
          <p:spPr>
            <a:xfrm>
              <a:off x="7505664" y="-593196"/>
              <a:ext cx="2481433"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Y</a:t>
              </a:r>
              <a:endParaRPr sz="2400" dirty="0"/>
            </a:p>
          </p:txBody>
        </p:sp>
        <p:sp>
          <p:nvSpPr>
            <p:cNvPr id="952" name="Shape 952"/>
            <p:cNvSpPr/>
            <p:nvPr/>
          </p:nvSpPr>
          <p:spPr>
            <a:xfrm flipH="1">
              <a:off x="5664114" y="1440834"/>
              <a:ext cx="0" cy="91188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53" name="Shape 953"/>
            <p:cNvSpPr/>
            <p:nvPr/>
          </p:nvSpPr>
          <p:spPr>
            <a:xfrm>
              <a:off x="4102013" y="2166830"/>
              <a:ext cx="2053090" cy="70314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t>Z</a:t>
              </a:r>
              <a:endParaRPr sz="2400" dirty="0"/>
            </a:p>
          </p:txBody>
        </p:sp>
      </p:grpSp>
      <p:sp>
        <p:nvSpPr>
          <p:cNvPr id="25" name="Shape 962"/>
          <p:cNvSpPr/>
          <p:nvPr/>
        </p:nvSpPr>
        <p:spPr>
          <a:xfrm>
            <a:off x="4146630" y="2022749"/>
            <a:ext cx="2217911" cy="459636"/>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6" name="Shape 965"/>
          <p:cNvSpPr/>
          <p:nvPr/>
        </p:nvSpPr>
        <p:spPr>
          <a:xfrm>
            <a:off x="4160638" y="1662954"/>
            <a:ext cx="2109820" cy="61768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7" name="Shape 962"/>
          <p:cNvSpPr/>
          <p:nvPr/>
        </p:nvSpPr>
        <p:spPr>
          <a:xfrm>
            <a:off x="6509546" y="1662954"/>
            <a:ext cx="2206939" cy="48449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8" name="Shape 965"/>
          <p:cNvSpPr/>
          <p:nvPr/>
        </p:nvSpPr>
        <p:spPr>
          <a:xfrm>
            <a:off x="6509546" y="2022007"/>
            <a:ext cx="2109820" cy="47918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9" name="Shape 998"/>
          <p:cNvSpPr/>
          <p:nvPr/>
        </p:nvSpPr>
        <p:spPr>
          <a:xfrm>
            <a:off x="4477727" y="3527270"/>
            <a:ext cx="1270720"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LP=98</a:t>
            </a:r>
            <a:endParaRPr sz="2400" dirty="0">
              <a:solidFill>
                <a:schemeClr val="tx1"/>
              </a:solidFill>
            </a:endParaRPr>
          </a:p>
        </p:txBody>
      </p:sp>
      <p:sp>
        <p:nvSpPr>
          <p:cNvPr id="30" name="Shape 999"/>
          <p:cNvSpPr/>
          <p:nvPr/>
        </p:nvSpPr>
        <p:spPr>
          <a:xfrm>
            <a:off x="7281683" y="2852824"/>
            <a:ext cx="1241601" cy="51209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1" name="Shape 1020"/>
          <p:cNvSpPr/>
          <p:nvPr/>
        </p:nvSpPr>
        <p:spPr>
          <a:xfrm>
            <a:off x="6966946" y="3512253"/>
            <a:ext cx="1241601"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101</a:t>
            </a:r>
            <a:r>
              <a:rPr lang="en-US" sz="2400" dirty="0">
                <a:solidFill>
                  <a:schemeClr val="tx1"/>
                </a:solidFill>
              </a:rPr>
              <a:t> </a:t>
            </a:r>
            <a:endParaRPr sz="2400" dirty="0">
              <a:solidFill>
                <a:schemeClr val="tx1"/>
              </a:solidFill>
            </a:endParaRPr>
          </a:p>
        </p:txBody>
      </p:sp>
      <p:sp>
        <p:nvSpPr>
          <p:cNvPr id="32" name="Shape 1056"/>
          <p:cNvSpPr/>
          <p:nvPr/>
        </p:nvSpPr>
        <p:spPr>
          <a:xfrm>
            <a:off x="3240037" y="3831857"/>
            <a:ext cx="2653155" cy="441468"/>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spcBef>
                <a:spcPts val="3600"/>
              </a:spcBef>
              <a:defRPr>
                <a:solidFill>
                  <a:srgbClr val="212121"/>
                </a:solidFill>
              </a:defRPr>
            </a:lvl1pPr>
          </a:lstStyle>
          <a:p>
            <a:r>
              <a:rPr lang="en-US" sz="2400" dirty="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33" name="Shape 999"/>
          <p:cNvSpPr/>
          <p:nvPr/>
        </p:nvSpPr>
        <p:spPr>
          <a:xfrm>
            <a:off x="4168000" y="2770364"/>
            <a:ext cx="1241601" cy="45399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4" name="Shape 1056"/>
          <p:cNvSpPr/>
          <p:nvPr/>
        </p:nvSpPr>
        <p:spPr>
          <a:xfrm>
            <a:off x="7103842" y="3813576"/>
            <a:ext cx="2252348" cy="44146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spcBef>
                <a:spcPts val="3600"/>
              </a:spcBef>
              <a:defRPr>
                <a:solidFill>
                  <a:srgbClr val="212121"/>
                </a:solidFill>
              </a:defRPr>
            </a:lvl1pPr>
          </a:lstStyle>
          <a:p>
            <a:r>
              <a:rPr lang="en-US" sz="240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43" name="Shape 527"/>
          <p:cNvSpPr txBox="1">
            <a:spLocks/>
          </p:cNvSpPr>
          <p:nvPr/>
        </p:nvSpPr>
        <p:spPr>
          <a:xfrm>
            <a:off x="361457" y="4764504"/>
            <a:ext cx="4354922" cy="1700464"/>
          </a:xfrm>
          <a:prstGeom prst="rect">
            <a:avLst/>
          </a:prstGeom>
          <a:noFill/>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Policy intent</a:t>
            </a:r>
          </a:p>
          <a:p>
            <a:pPr marL="280988" lvl="1" indent="-280988"/>
            <a:r>
              <a:rPr lang="en-US" dirty="0"/>
              <a:t>No transit between X,Y</a:t>
            </a:r>
          </a:p>
          <a:p>
            <a:pPr marL="280988" lvl="1" indent="-280988"/>
            <a:r>
              <a:rPr lang="en-US" dirty="0"/>
              <a:t>Prefer C &gt; B &gt; {X,Y}</a:t>
            </a:r>
          </a:p>
          <a:p>
            <a:pPr marL="280988" lvl="1" indent="-280988"/>
            <a:r>
              <a:rPr lang="en-US" dirty="0"/>
              <a:t>Use Z only for 16.4.0.0/16</a:t>
            </a:r>
          </a:p>
        </p:txBody>
      </p:sp>
      <p:sp>
        <p:nvSpPr>
          <p:cNvPr id="44" name="Shape 938"/>
          <p:cNvSpPr/>
          <p:nvPr/>
        </p:nvSpPr>
        <p:spPr>
          <a:xfrm>
            <a:off x="5500665" y="2691946"/>
            <a:ext cx="1522537" cy="14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5" name="Shape 938"/>
          <p:cNvSpPr/>
          <p:nvPr/>
        </p:nvSpPr>
        <p:spPr>
          <a:xfrm flipV="1">
            <a:off x="6005120" y="3335270"/>
            <a:ext cx="515932" cy="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6" name="Shape 938"/>
          <p:cNvSpPr/>
          <p:nvPr/>
        </p:nvSpPr>
        <p:spPr>
          <a:xfrm>
            <a:off x="5351127" y="2865977"/>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7" name="Shape 938"/>
          <p:cNvSpPr/>
          <p:nvPr/>
        </p:nvSpPr>
        <p:spPr>
          <a:xfrm flipV="1">
            <a:off x="6781077" y="2820484"/>
            <a:ext cx="292131" cy="3882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35" name="Shape 1346"/>
          <p:cNvSpPr/>
          <p:nvPr/>
        </p:nvSpPr>
        <p:spPr>
          <a:xfrm>
            <a:off x="5013959" y="2401970"/>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a:t>A</a:t>
            </a:r>
            <a:endParaRPr sz="2800"/>
          </a:p>
        </p:txBody>
      </p:sp>
      <p:sp>
        <p:nvSpPr>
          <p:cNvPr id="38" name="Shape 1346"/>
          <p:cNvSpPr/>
          <p:nvPr/>
        </p:nvSpPr>
        <p:spPr>
          <a:xfrm>
            <a:off x="5441685" y="3040107"/>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B</a:t>
            </a:r>
            <a:endParaRPr sz="2800" dirty="0"/>
          </a:p>
        </p:txBody>
      </p:sp>
      <p:sp>
        <p:nvSpPr>
          <p:cNvPr id="40" name="Shape 1346"/>
          <p:cNvSpPr/>
          <p:nvPr/>
        </p:nvSpPr>
        <p:spPr>
          <a:xfrm>
            <a:off x="6924088" y="2425475"/>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D</a:t>
            </a:r>
            <a:endParaRPr sz="2800" dirty="0"/>
          </a:p>
        </p:txBody>
      </p:sp>
      <p:sp>
        <p:nvSpPr>
          <p:cNvPr id="41" name="Shape 1346"/>
          <p:cNvSpPr/>
          <p:nvPr/>
        </p:nvSpPr>
        <p:spPr>
          <a:xfrm>
            <a:off x="6424912" y="3075736"/>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C</a:t>
            </a:r>
            <a:endParaRPr sz="2800" dirty="0"/>
          </a:p>
        </p:txBody>
      </p:sp>
      <p:pic>
        <p:nvPicPr>
          <p:cNvPr id="3" name="Picture 2">
            <a:extLst>
              <a:ext uri="{FF2B5EF4-FFF2-40B4-BE49-F238E27FC236}">
                <a16:creationId xmlns="" xmlns:a16="http://schemas.microsoft.com/office/drawing/2014/main" id="{A33858B7-D9C1-4DB3-83D0-EF3869C8CF8A}"/>
              </a:ext>
            </a:extLst>
          </p:cNvPr>
          <p:cNvPicPr>
            <a:picLocks noChangeAspect="1"/>
          </p:cNvPicPr>
          <p:nvPr/>
        </p:nvPicPr>
        <p:blipFill>
          <a:blip r:embed="rId4"/>
          <a:stretch>
            <a:fillRect/>
          </a:stretch>
        </p:blipFill>
        <p:spPr>
          <a:xfrm>
            <a:off x="1399209" y="2383865"/>
            <a:ext cx="9478984" cy="3089746"/>
          </a:xfrm>
          <a:prstGeom prst="rect">
            <a:avLst/>
          </a:prstGeom>
          <a:ln w="19050">
            <a:solidFill>
              <a:schemeClr val="tx1"/>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2109309232"/>
      </p:ext>
    </p:extLst>
  </p:cSld>
  <p:clrMapOvr>
    <a:masterClrMapping/>
  </p:clrMapOvr>
  <p:transition spd="slow" advTm="110963"/>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Intent specification landscape</a:t>
            </a:r>
          </a:p>
        </p:txBody>
      </p:sp>
      <p:sp>
        <p:nvSpPr>
          <p:cNvPr id="40" name="TextBox 39"/>
          <p:cNvSpPr txBox="1"/>
          <p:nvPr/>
        </p:nvSpPr>
        <p:spPr>
          <a:xfrm>
            <a:off x="3949699" y="2330116"/>
            <a:ext cx="2474495" cy="954107"/>
          </a:xfrm>
          <a:prstGeom prst="rect">
            <a:avLst/>
          </a:prstGeom>
          <a:noFill/>
        </p:spPr>
        <p:txBody>
          <a:bodyPr wrap="square" rtlCol="0">
            <a:spAutoFit/>
          </a:bodyPr>
          <a:lstStyle/>
          <a:p>
            <a:pPr lvl="0" algn="ctr"/>
            <a:r>
              <a:rPr lang="en-US" sz="2800" dirty="0">
                <a:solidFill>
                  <a:schemeClr val="accent1">
                    <a:lumMod val="75000"/>
                  </a:schemeClr>
                </a:solidFill>
                <a:latin typeface="+mn-lt"/>
                <a:ea typeface=""/>
                <a:cs typeface=""/>
              </a:rPr>
              <a:t>Cisco IOS </a:t>
            </a:r>
            <a:r>
              <a:rPr lang="en-US" sz="2800" dirty="0" err="1">
                <a:solidFill>
                  <a:schemeClr val="accent1">
                    <a:lumMod val="75000"/>
                  </a:schemeClr>
                </a:solidFill>
                <a:latin typeface="+mn-lt"/>
                <a:ea typeface=""/>
                <a:cs typeface=""/>
              </a:rPr>
              <a:t>OpenConfig</a:t>
            </a:r>
            <a:endParaRPr lang="en-US" sz="2800" dirty="0">
              <a:solidFill>
                <a:schemeClr val="accent1">
                  <a:lumMod val="75000"/>
                </a:schemeClr>
              </a:solidFill>
              <a:latin typeface="+mn-lt"/>
              <a:ea typeface=""/>
              <a:cs typeface=""/>
            </a:endParaRPr>
          </a:p>
        </p:txBody>
      </p:sp>
      <p:sp>
        <p:nvSpPr>
          <p:cNvPr id="41" name="TextBox 40"/>
          <p:cNvSpPr txBox="1"/>
          <p:nvPr/>
        </p:nvSpPr>
        <p:spPr>
          <a:xfrm>
            <a:off x="6437562" y="3929357"/>
            <a:ext cx="2520613" cy="523220"/>
          </a:xfrm>
          <a:prstGeom prst="rect">
            <a:avLst/>
          </a:prstGeom>
          <a:noFill/>
        </p:spPr>
        <p:txBody>
          <a:bodyPr wrap="square" rtlCol="0">
            <a:spAutoFit/>
          </a:bodyPr>
          <a:lstStyle/>
          <a:p>
            <a:pPr algn="ctr"/>
            <a:r>
              <a:rPr lang="en-US" sz="2800" dirty="0">
                <a:solidFill>
                  <a:schemeClr val="accent1">
                    <a:lumMod val="75000"/>
                  </a:schemeClr>
                </a:solidFill>
                <a:latin typeface="+mn-lt"/>
              </a:rPr>
              <a:t>Cisco ACI</a:t>
            </a:r>
          </a:p>
        </p:txBody>
      </p:sp>
      <p:sp>
        <p:nvSpPr>
          <p:cNvPr id="42" name="Rectangle 41"/>
          <p:cNvSpPr/>
          <p:nvPr/>
        </p:nvSpPr>
        <p:spPr>
          <a:xfrm>
            <a:off x="6916056" y="2545559"/>
            <a:ext cx="1509487" cy="523220"/>
          </a:xfrm>
          <a:prstGeom prst="rect">
            <a:avLst/>
          </a:prstGeom>
        </p:spPr>
        <p:txBody>
          <a:bodyPr wrap="square">
            <a:spAutoFit/>
          </a:bodyPr>
          <a:lstStyle/>
          <a:p>
            <a:pPr lvl="0" algn="ctr"/>
            <a:r>
              <a:rPr lang="en-US" sz="2800" dirty="0">
                <a:solidFill>
                  <a:schemeClr val="accent1">
                    <a:lumMod val="75000"/>
                  </a:schemeClr>
                </a:solidFill>
                <a:latin typeface="+mn-lt"/>
                <a:ea typeface=""/>
                <a:cs typeface=""/>
              </a:rPr>
              <a:t>???</a:t>
            </a:r>
          </a:p>
        </p:txBody>
      </p:sp>
      <p:cxnSp>
        <p:nvCxnSpPr>
          <p:cNvPr id="5" name="Straight Connector 4"/>
          <p:cNvCxnSpPr/>
          <p:nvPr/>
        </p:nvCxnSpPr>
        <p:spPr>
          <a:xfrm>
            <a:off x="6438900" y="2114216"/>
            <a:ext cx="0" cy="2737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949700" y="3482808"/>
            <a:ext cx="50084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222314" y="2435884"/>
            <a:ext cx="1535998"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General </a:t>
            </a:r>
            <a:br>
              <a:rPr lang="en-US" sz="2400" b="1" dirty="0">
                <a:solidFill>
                  <a:schemeClr val="tx1"/>
                </a:solidFill>
                <a:ea typeface="Calibri" charset="0"/>
                <a:cs typeface="Calibri" charset="0"/>
              </a:rPr>
            </a:br>
            <a:r>
              <a:rPr lang="en-US" sz="2400" b="1" dirty="0">
                <a:solidFill>
                  <a:schemeClr val="tx1"/>
                </a:solidFill>
                <a:ea typeface="Calibri" charset="0"/>
                <a:cs typeface="Calibri" charset="0"/>
              </a:rPr>
              <a:t>networks</a:t>
            </a:r>
          </a:p>
        </p:txBody>
      </p:sp>
      <p:sp>
        <p:nvSpPr>
          <p:cNvPr id="14" name="TextBox 13"/>
          <p:cNvSpPr txBox="1"/>
          <p:nvPr/>
        </p:nvSpPr>
        <p:spPr>
          <a:xfrm>
            <a:off x="2393836" y="3721623"/>
            <a:ext cx="1382109"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Specific</a:t>
            </a:r>
          </a:p>
          <a:p>
            <a:pPr lvl="0" algn="ctr"/>
            <a:r>
              <a:rPr lang="en-US" sz="2400" b="1" dirty="0">
                <a:solidFill>
                  <a:schemeClr val="tx1"/>
                </a:solidFill>
                <a:ea typeface="Calibri" charset="0"/>
                <a:cs typeface="Calibri" charset="0"/>
              </a:rPr>
              <a:t>designs</a:t>
            </a:r>
          </a:p>
        </p:txBody>
      </p:sp>
      <p:sp>
        <p:nvSpPr>
          <p:cNvPr id="15" name="TextBox 14"/>
          <p:cNvSpPr txBox="1"/>
          <p:nvPr/>
        </p:nvSpPr>
        <p:spPr>
          <a:xfrm>
            <a:off x="4079158" y="4869972"/>
            <a:ext cx="2064989"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Device-level</a:t>
            </a:r>
          </a:p>
          <a:p>
            <a:pPr lvl="0" algn="ctr"/>
            <a:r>
              <a:rPr lang="en-US" sz="2400" b="1" dirty="0">
                <a:solidFill>
                  <a:schemeClr val="tx1"/>
                </a:solidFill>
                <a:ea typeface="Calibri" charset="0"/>
                <a:cs typeface="Calibri" charset="0"/>
              </a:rPr>
              <a:t>specification</a:t>
            </a:r>
          </a:p>
        </p:txBody>
      </p:sp>
      <p:sp>
        <p:nvSpPr>
          <p:cNvPr id="16" name="TextBox 15"/>
          <p:cNvSpPr txBox="1"/>
          <p:nvPr/>
        </p:nvSpPr>
        <p:spPr>
          <a:xfrm>
            <a:off x="6712845" y="4869972"/>
            <a:ext cx="2185214" cy="830997"/>
          </a:xfrm>
          <a:prstGeom prst="rect">
            <a:avLst/>
          </a:prstGeom>
          <a:noFill/>
        </p:spPr>
        <p:txBody>
          <a:bodyPr wrap="none" rtlCol="0">
            <a:spAutoFit/>
          </a:bodyPr>
          <a:lstStyle/>
          <a:p>
            <a:pPr lvl="0" algn="ctr"/>
            <a:r>
              <a:rPr lang="en-US" sz="2400" b="1" dirty="0">
                <a:solidFill>
                  <a:schemeClr val="tx1"/>
                </a:solidFill>
                <a:ea typeface="Calibri" charset="0"/>
                <a:cs typeface="Calibri" charset="0"/>
              </a:rPr>
              <a:t>Network-wide</a:t>
            </a:r>
          </a:p>
          <a:p>
            <a:pPr lvl="0" algn="ctr"/>
            <a:r>
              <a:rPr lang="en-US" sz="2400" b="1" dirty="0">
                <a:solidFill>
                  <a:schemeClr val="tx1"/>
                </a:solidFill>
                <a:ea typeface="Calibri" charset="0"/>
                <a:cs typeface="Calibri" charset="0"/>
              </a:rPr>
              <a:t>specification</a:t>
            </a:r>
          </a:p>
        </p:txBody>
      </p:sp>
    </p:spTree>
    <p:custDataLst>
      <p:tags r:id="rId1"/>
    </p:custDataLst>
    <p:extLst>
      <p:ext uri="{BB962C8B-B14F-4D97-AF65-F5344CB8AC3E}">
        <p14:creationId xmlns:p14="http://schemas.microsoft.com/office/powerpoint/2010/main" val="1832609722"/>
      </p:ext>
    </p:extLst>
  </p:cSld>
  <p:clrMapOvr>
    <a:masterClrMapping/>
  </p:clrMapOvr>
  <mc:AlternateContent xmlns:mc="http://schemas.openxmlformats.org/markup-compatibility/2006" xmlns:p14="http://schemas.microsoft.com/office/powerpoint/2010/main">
    <mc:Choice Requires="p14">
      <p:transition spd="slow" p14:dur="2000" advTm="86133"/>
    </mc:Choice>
    <mc:Fallback xmlns="">
      <p:transition spd="slow" advTm="861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xfrm>
            <a:off x="549444" y="371475"/>
            <a:ext cx="11236156" cy="1325700"/>
          </a:xfrm>
          <a:prstGeom prst="rect">
            <a:avLst/>
          </a:prstGeom>
        </p:spPr>
        <p:txBody>
          <a:bodyPr/>
          <a:lstStyle/>
          <a:p>
            <a:r>
              <a:rPr sz="4000" dirty="0">
                <a:latin typeface="+mj-lt"/>
              </a:rPr>
              <a:t>Propane</a:t>
            </a:r>
            <a:r>
              <a:rPr lang="en-US" sz="4000" dirty="0">
                <a:latin typeface="+mj-lt"/>
              </a:rPr>
              <a:t>: General, network-wide specification</a:t>
            </a:r>
            <a:endParaRPr sz="4000" dirty="0">
              <a:latin typeface="+mj-lt"/>
            </a:endParaRPr>
          </a:p>
        </p:txBody>
      </p:sp>
      <p:sp>
        <p:nvSpPr>
          <p:cNvPr id="25" name="TextBox 24"/>
          <p:cNvSpPr txBox="1"/>
          <p:nvPr/>
        </p:nvSpPr>
        <p:spPr>
          <a:xfrm>
            <a:off x="0" y="5545988"/>
            <a:ext cx="12192000" cy="1015663"/>
          </a:xfrm>
          <a:prstGeom prst="rect">
            <a:avLst/>
          </a:prstGeom>
          <a:noFill/>
        </p:spPr>
        <p:txBody>
          <a:bodyPr wrap="square" rtlCol="0">
            <a:spAutoFit/>
          </a:bodyPr>
          <a:lstStyle/>
          <a:p>
            <a:pPr algn="ctr"/>
            <a:r>
              <a:rPr lang="en-US" sz="2800" dirty="0">
                <a:solidFill>
                  <a:schemeClr val="bg2">
                    <a:lumMod val="50000"/>
                  </a:schemeClr>
                </a:solidFill>
                <a:latin typeface="+mn-lt"/>
                <a:hlinkClick r:id="rId4"/>
              </a:rPr>
              <a:t>www.propane-lang.org</a:t>
            </a:r>
            <a:endParaRPr lang="en-US" sz="2000" dirty="0">
              <a:solidFill>
                <a:schemeClr val="bg2">
                  <a:lumMod val="50000"/>
                </a:schemeClr>
              </a:solidFill>
              <a:latin typeface="+mn-lt"/>
            </a:endParaRPr>
          </a:p>
          <a:p>
            <a:pPr algn="ctr"/>
            <a:r>
              <a:rPr lang="en-US" sz="1600" dirty="0">
                <a:solidFill>
                  <a:schemeClr val="accent1">
                    <a:lumMod val="75000"/>
                  </a:schemeClr>
                </a:solidFill>
                <a:latin typeface="+mn-lt"/>
              </a:rPr>
              <a:t>[Don’t mind the gap: Bridging network-level objectives and device-level configurations, SIGCOMM ‘16]</a:t>
            </a:r>
          </a:p>
          <a:p>
            <a:pPr algn="ctr"/>
            <a:r>
              <a:rPr lang="en-US" sz="1600" dirty="0">
                <a:solidFill>
                  <a:schemeClr val="accent1">
                    <a:lumMod val="75000"/>
                  </a:schemeClr>
                </a:solidFill>
                <a:latin typeface="+mn-lt"/>
              </a:rPr>
              <a:t>[Network configuration synthesis with abstract topologies, PLDI ‘17]</a:t>
            </a:r>
          </a:p>
        </p:txBody>
      </p:sp>
      <p:sp>
        <p:nvSpPr>
          <p:cNvPr id="124" name="Shape 246"/>
          <p:cNvSpPr/>
          <p:nvPr/>
        </p:nvSpPr>
        <p:spPr>
          <a:xfrm>
            <a:off x="1684420" y="4275604"/>
            <a:ext cx="2957323" cy="851067"/>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defRPr sz="3600"/>
            </a:lvl1pPr>
          </a:lstStyle>
          <a:p>
            <a:pPr algn="ctr"/>
            <a:r>
              <a:rPr lang="en-US" sz="2531" dirty="0">
                <a:latin typeface="+mn-lt"/>
              </a:rPr>
              <a:t>Policy in the Propane language</a:t>
            </a:r>
            <a:endParaRPr sz="2531" dirty="0">
              <a:latin typeface="+mn-lt"/>
            </a:endParaRPr>
          </a:p>
        </p:txBody>
      </p:sp>
      <p:sp>
        <p:nvSpPr>
          <p:cNvPr id="135" name="Shape 257"/>
          <p:cNvSpPr/>
          <p:nvPr/>
        </p:nvSpPr>
        <p:spPr>
          <a:xfrm>
            <a:off x="3736512" y="3775347"/>
            <a:ext cx="1070559" cy="9052"/>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latin typeface="+mn-lt"/>
            </a:endParaRPr>
          </a:p>
        </p:txBody>
      </p:sp>
      <p:sp>
        <p:nvSpPr>
          <p:cNvPr id="136" name="Shape 258"/>
          <p:cNvSpPr/>
          <p:nvPr/>
        </p:nvSpPr>
        <p:spPr>
          <a:xfrm>
            <a:off x="9552774" y="2037157"/>
            <a:ext cx="1875514" cy="461601"/>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sz="2531" dirty="0">
                <a:latin typeface="+mn-lt"/>
              </a:rPr>
              <a:t>BGP </a:t>
            </a:r>
            <a:r>
              <a:rPr lang="en-US" sz="2531" dirty="0">
                <a:latin typeface="+mn-lt"/>
              </a:rPr>
              <a:t>c</a:t>
            </a:r>
            <a:r>
              <a:rPr sz="2531" dirty="0">
                <a:latin typeface="+mn-lt"/>
              </a:rPr>
              <a:t>onfigs</a:t>
            </a:r>
          </a:p>
        </p:txBody>
      </p:sp>
      <p:sp>
        <p:nvSpPr>
          <p:cNvPr id="151" name="Shape 274"/>
          <p:cNvSpPr/>
          <p:nvPr/>
        </p:nvSpPr>
        <p:spPr>
          <a:xfrm flipV="1">
            <a:off x="7067237" y="3485754"/>
            <a:ext cx="919208" cy="298645"/>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latin typeface="+mn-lt"/>
            </a:endParaRPr>
          </a:p>
        </p:txBody>
      </p:sp>
      <p:grpSp>
        <p:nvGrpSpPr>
          <p:cNvPr id="152" name="Group 293"/>
          <p:cNvGrpSpPr/>
          <p:nvPr/>
        </p:nvGrpSpPr>
        <p:grpSpPr>
          <a:xfrm>
            <a:off x="5119088" y="3314635"/>
            <a:ext cx="1579853" cy="1022971"/>
            <a:chOff x="0" y="0"/>
            <a:chExt cx="2664674" cy="2267833"/>
          </a:xfrm>
          <a:solidFill>
            <a:schemeClr val="bg1">
              <a:lumMod val="85000"/>
            </a:schemeClr>
          </a:solidFill>
        </p:grpSpPr>
        <p:sp>
          <p:nvSpPr>
            <p:cNvPr id="153" name="Shape 275"/>
            <p:cNvSpPr/>
            <p:nvPr/>
          </p:nvSpPr>
          <p:spPr>
            <a:xfrm>
              <a:off x="1347271" y="352054"/>
              <a:ext cx="494131" cy="515588"/>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54" name="Shape 276"/>
            <p:cNvSpPr/>
            <p:nvPr/>
          </p:nvSpPr>
          <p:spPr>
            <a:xfrm flipH="1">
              <a:off x="818807" y="411582"/>
              <a:ext cx="433607" cy="442870"/>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55" name="Shape 277"/>
            <p:cNvSpPr/>
            <p:nvPr/>
          </p:nvSpPr>
          <p:spPr>
            <a:xfrm>
              <a:off x="1116436" y="131136"/>
              <a:ext cx="431801" cy="43180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latin typeface="+mn-lt"/>
              </a:endParaRPr>
            </a:p>
          </p:txBody>
        </p:sp>
        <p:sp>
          <p:nvSpPr>
            <p:cNvPr id="156" name="Shape 278"/>
            <p:cNvSpPr/>
            <p:nvPr/>
          </p:nvSpPr>
          <p:spPr>
            <a:xfrm>
              <a:off x="1132312" y="143835"/>
              <a:ext cx="567784" cy="663835"/>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latin typeface="+mn-lt"/>
                </a:rPr>
                <a:t>0,0</a:t>
              </a:r>
            </a:p>
          </p:txBody>
        </p:sp>
        <p:sp>
          <p:nvSpPr>
            <p:cNvPr id="157" name="Shape 279"/>
            <p:cNvSpPr/>
            <p:nvPr/>
          </p:nvSpPr>
          <p:spPr>
            <a:xfrm>
              <a:off x="661262" y="1131016"/>
              <a:ext cx="477911" cy="507821"/>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58" name="Shape 280"/>
            <p:cNvSpPr/>
            <p:nvPr/>
          </p:nvSpPr>
          <p:spPr>
            <a:xfrm flipH="1">
              <a:off x="1502210" y="1180089"/>
              <a:ext cx="373124" cy="473387"/>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grpSp>
          <p:nvGrpSpPr>
            <p:cNvPr id="159" name="Group 283"/>
            <p:cNvGrpSpPr/>
            <p:nvPr/>
          </p:nvGrpSpPr>
          <p:grpSpPr>
            <a:xfrm>
              <a:off x="1116436" y="1603998"/>
              <a:ext cx="583660" cy="663835"/>
              <a:chOff x="0" y="0"/>
              <a:chExt cx="583657" cy="663833"/>
            </a:xfrm>
            <a:grpFill/>
          </p:grpSpPr>
          <p:sp>
            <p:nvSpPr>
              <p:cNvPr id="169" name="Shape 281"/>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latin typeface="+mn-lt"/>
                </a:endParaRPr>
              </a:p>
            </p:txBody>
          </p:sp>
          <p:sp>
            <p:nvSpPr>
              <p:cNvPr id="170" name="Shape 282"/>
              <p:cNvSpPr/>
              <p:nvPr/>
            </p:nvSpPr>
            <p:spPr>
              <a:xfrm>
                <a:off x="15875" y="0"/>
                <a:ext cx="567782" cy="663833"/>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latin typeface="+mn-lt"/>
                  </a:rPr>
                  <a:t>2,1</a:t>
                </a:r>
              </a:p>
            </p:txBody>
          </p:sp>
        </p:grpSp>
        <p:sp>
          <p:nvSpPr>
            <p:cNvPr id="160" name="Shape 295"/>
            <p:cNvSpPr/>
            <p:nvPr/>
          </p:nvSpPr>
          <p:spPr>
            <a:xfrm>
              <a:off x="842730" y="881386"/>
              <a:ext cx="861530" cy="139972"/>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8032" y="-5114"/>
                    <a:pt x="15232" y="-5397"/>
                    <a:pt x="21600" y="15354"/>
                  </a:cubicBezTo>
                </a:path>
              </a:pathLst>
            </a:custGeom>
            <a:grpFill/>
            <a:ln w="25400" cap="flat">
              <a:solidFill>
                <a:srgbClr val="000000"/>
              </a:solidFill>
              <a:prstDash val="solid"/>
              <a:miter lim="400000"/>
              <a:tailEnd type="triangle" w="med" len="med"/>
            </a:ln>
            <a:effectLst/>
          </p:spPr>
          <p:txBody>
            <a:bodyPr/>
            <a:lstStyle/>
            <a:p>
              <a:endParaRPr sz="1266">
                <a:latin typeface="+mn-lt"/>
              </a:endParaRPr>
            </a:p>
          </p:txBody>
        </p:sp>
        <p:grpSp>
          <p:nvGrpSpPr>
            <p:cNvPr id="161" name="Group 287"/>
            <p:cNvGrpSpPr/>
            <p:nvPr/>
          </p:nvGrpSpPr>
          <p:grpSpPr>
            <a:xfrm>
              <a:off x="421751" y="886702"/>
              <a:ext cx="567784" cy="688971"/>
              <a:chOff x="-9525" y="0"/>
              <a:chExt cx="567783" cy="688969"/>
            </a:xfrm>
            <a:grpFill/>
          </p:grpSpPr>
          <p:sp>
            <p:nvSpPr>
              <p:cNvPr id="167" name="Shape 285"/>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latin typeface="+mn-lt"/>
                </a:endParaRPr>
              </a:p>
            </p:txBody>
          </p:sp>
          <p:sp>
            <p:nvSpPr>
              <p:cNvPr id="168" name="Shape 286"/>
              <p:cNvSpPr/>
              <p:nvPr/>
            </p:nvSpPr>
            <p:spPr>
              <a:xfrm>
                <a:off x="-9525" y="25135"/>
                <a:ext cx="567783" cy="663834"/>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latin typeface="+mn-lt"/>
                  </a:rPr>
                  <a:t>1,1</a:t>
                </a:r>
              </a:p>
            </p:txBody>
          </p:sp>
        </p:grpSp>
        <p:sp>
          <p:nvSpPr>
            <p:cNvPr id="162" name="Shape 296"/>
            <p:cNvSpPr/>
            <p:nvPr/>
          </p:nvSpPr>
          <p:spPr>
            <a:xfrm>
              <a:off x="881753" y="1149148"/>
              <a:ext cx="861530" cy="139971"/>
            </a:xfrm>
            <a:custGeom>
              <a:avLst/>
              <a:gdLst/>
              <a:ahLst/>
              <a:cxnLst>
                <a:cxn ang="0">
                  <a:pos x="wd2" y="hd2"/>
                </a:cxn>
                <a:cxn ang="5400000">
                  <a:pos x="wd2" y="hd2"/>
                </a:cxn>
                <a:cxn ang="10800000">
                  <a:pos x="wd2" y="hd2"/>
                </a:cxn>
                <a:cxn ang="16200000">
                  <a:pos x="wd2" y="hd2"/>
                </a:cxn>
              </a:cxnLst>
              <a:rect l="0" t="0" r="r" b="b"/>
              <a:pathLst>
                <a:path w="21600" h="16203" extrusionOk="0">
                  <a:moveTo>
                    <a:pt x="21600" y="0"/>
                  </a:moveTo>
                  <a:cubicBezTo>
                    <a:pt x="13568" y="21317"/>
                    <a:pt x="6368" y="21600"/>
                    <a:pt x="0" y="849"/>
                  </a:cubicBezTo>
                </a:path>
              </a:pathLst>
            </a:custGeom>
            <a:grpFill/>
            <a:ln w="25400" cap="flat">
              <a:solidFill>
                <a:srgbClr val="000000"/>
              </a:solidFill>
              <a:prstDash val="solid"/>
              <a:miter lim="400000"/>
              <a:tailEnd type="triangle" w="med" len="med"/>
            </a:ln>
            <a:effectLst/>
          </p:spPr>
          <p:txBody>
            <a:bodyPr/>
            <a:lstStyle/>
            <a:p>
              <a:endParaRPr sz="1266">
                <a:latin typeface="+mn-lt"/>
              </a:endParaRPr>
            </a:p>
          </p:txBody>
        </p:sp>
        <p:grpSp>
          <p:nvGrpSpPr>
            <p:cNvPr id="163" name="Group 291"/>
            <p:cNvGrpSpPr/>
            <p:nvPr/>
          </p:nvGrpSpPr>
          <p:grpSpPr>
            <a:xfrm>
              <a:off x="1709712" y="886702"/>
              <a:ext cx="583660" cy="689234"/>
              <a:chOff x="0" y="0"/>
              <a:chExt cx="583657" cy="689232"/>
            </a:xfrm>
            <a:grpFill/>
          </p:grpSpPr>
          <p:sp>
            <p:nvSpPr>
              <p:cNvPr id="165" name="Shape 289"/>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latin typeface="+mn-lt"/>
                </a:endParaRPr>
              </a:p>
            </p:txBody>
          </p:sp>
          <p:sp>
            <p:nvSpPr>
              <p:cNvPr id="166" name="Shape 290"/>
              <p:cNvSpPr/>
              <p:nvPr/>
            </p:nvSpPr>
            <p:spPr>
              <a:xfrm>
                <a:off x="15875" y="25399"/>
                <a:ext cx="567782" cy="663833"/>
              </a:xfrm>
              <a:prstGeom prst="rect">
                <a:avLst/>
              </a:prstGeom>
              <a:grp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latin typeface="+mn-lt"/>
                  </a:rPr>
                  <a:t>0,1</a:t>
                </a:r>
              </a:p>
            </p:txBody>
          </p:sp>
        </p:grpSp>
        <p:sp>
          <p:nvSpPr>
            <p:cNvPr id="164" name="Shape 292"/>
            <p:cNvSpPr/>
            <p:nvPr/>
          </p:nvSpPr>
          <p:spPr>
            <a:xfrm>
              <a:off x="0" y="0"/>
              <a:ext cx="2664674" cy="2205205"/>
            </a:xfrm>
            <a:prstGeom prst="roundRect">
              <a:avLst>
                <a:gd name="adj" fmla="val 13134"/>
              </a:avLst>
            </a:prstGeom>
            <a:grpFill/>
            <a:ln w="381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latin typeface="+mn-lt"/>
              </a:endParaRPr>
            </a:p>
          </p:txBody>
        </p:sp>
      </p:grpSp>
      <p:sp>
        <p:nvSpPr>
          <p:cNvPr id="173" name="Shape 272"/>
          <p:cNvSpPr/>
          <p:nvPr/>
        </p:nvSpPr>
        <p:spPr>
          <a:xfrm>
            <a:off x="5296876" y="4277461"/>
            <a:ext cx="1372172" cy="851067"/>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lang="en-US" sz="2531">
                <a:latin typeface="+mn-lt"/>
              </a:rPr>
              <a:t>Propane</a:t>
            </a:r>
            <a:br>
              <a:rPr lang="en-US" sz="2531">
                <a:latin typeface="+mn-lt"/>
              </a:rPr>
            </a:br>
            <a:r>
              <a:rPr sz="2531">
                <a:latin typeface="+mn-lt"/>
              </a:rPr>
              <a:t>Compiler</a:t>
            </a:r>
            <a:endParaRPr sz="2531" dirty="0">
              <a:latin typeface="+mn-lt"/>
            </a:endParaRPr>
          </a:p>
        </p:txBody>
      </p:sp>
      <p:sp>
        <p:nvSpPr>
          <p:cNvPr id="4" name="Freeform 3"/>
          <p:cNvSpPr/>
          <p:nvPr/>
        </p:nvSpPr>
        <p:spPr>
          <a:xfrm>
            <a:off x="1623527" y="2169807"/>
            <a:ext cx="6282065" cy="1002927"/>
          </a:xfrm>
          <a:custGeom>
            <a:avLst/>
            <a:gdLst>
              <a:gd name="connsiteX0" fmla="*/ 0 w 7016620"/>
              <a:gd name="connsiteY0" fmla="*/ 1377320 h 1377320"/>
              <a:gd name="connsiteX1" fmla="*/ 4124130 w 7016620"/>
              <a:gd name="connsiteY1" fmla="*/ 15051 h 1377320"/>
              <a:gd name="connsiteX2" fmla="*/ 7016620 w 7016620"/>
              <a:gd name="connsiteY2" fmla="*/ 612210 h 1377320"/>
            </a:gdLst>
            <a:ahLst/>
            <a:cxnLst>
              <a:cxn ang="0">
                <a:pos x="connsiteX0" y="connsiteY0"/>
              </a:cxn>
              <a:cxn ang="0">
                <a:pos x="connsiteX1" y="connsiteY1"/>
              </a:cxn>
              <a:cxn ang="0">
                <a:pos x="connsiteX2" y="connsiteY2"/>
              </a:cxn>
            </a:cxnLst>
            <a:rect l="l" t="t" r="r" b="b"/>
            <a:pathLst>
              <a:path w="7016620" h="1377320">
                <a:moveTo>
                  <a:pt x="0" y="1377320"/>
                </a:moveTo>
                <a:cubicBezTo>
                  <a:pt x="1477346" y="759944"/>
                  <a:pt x="2954693" y="142569"/>
                  <a:pt x="4124130" y="15051"/>
                </a:cubicBezTo>
                <a:cubicBezTo>
                  <a:pt x="5293567" y="-112467"/>
                  <a:pt x="7016620" y="612210"/>
                  <a:pt x="7016620" y="612210"/>
                </a:cubicBezTo>
              </a:path>
            </a:pathLst>
          </a:custGeom>
          <a:noFill/>
          <a:ln w="5715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hape 257"/>
          <p:cNvSpPr/>
          <p:nvPr/>
        </p:nvSpPr>
        <p:spPr>
          <a:xfrm>
            <a:off x="1650358" y="3485754"/>
            <a:ext cx="1094443" cy="289593"/>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latin typeface="+mn-lt"/>
            </a:endParaRPr>
          </a:p>
        </p:txBody>
      </p:sp>
      <p:sp>
        <p:nvSpPr>
          <p:cNvPr id="5" name="TextBox 4"/>
          <p:cNvSpPr txBox="1"/>
          <p:nvPr/>
        </p:nvSpPr>
        <p:spPr>
          <a:xfrm>
            <a:off x="4937263" y="1639314"/>
            <a:ext cx="1399592" cy="523220"/>
          </a:xfrm>
          <a:prstGeom prst="rect">
            <a:avLst/>
          </a:prstGeom>
          <a:noFill/>
        </p:spPr>
        <p:txBody>
          <a:bodyPr wrap="square" rtlCol="0">
            <a:spAutoFit/>
          </a:bodyPr>
          <a:lstStyle/>
          <a:p>
            <a:r>
              <a:rPr lang="en-US" sz="2800" dirty="0">
                <a:latin typeface="+mn-lt"/>
              </a:rPr>
              <a:t>Today</a:t>
            </a:r>
          </a:p>
        </p:txBody>
      </p:sp>
      <p:pic>
        <p:nvPicPr>
          <p:cNvPr id="48" name="Shape 319" descr="Related image"/>
          <p:cNvPicPr preferRelativeResize="0"/>
          <p:nvPr/>
        </p:nvPicPr>
        <p:blipFill rotWithShape="1">
          <a:blip r:embed="rId5">
            <a:alphaModFix/>
          </a:blip>
          <a:srcRect/>
          <a:stretch/>
        </p:blipFill>
        <p:spPr>
          <a:xfrm>
            <a:off x="633037" y="2868658"/>
            <a:ext cx="815969" cy="834226"/>
          </a:xfrm>
          <a:prstGeom prst="rect">
            <a:avLst/>
          </a:prstGeom>
          <a:noFill/>
          <a:ln>
            <a:noFill/>
          </a:ln>
        </p:spPr>
      </p:pic>
      <p:pic>
        <p:nvPicPr>
          <p:cNvPr id="49" name="Picture 48">
            <a:extLst>
              <a:ext uri="{FF2B5EF4-FFF2-40B4-BE49-F238E27FC236}">
                <a16:creationId xmlns="" xmlns:a16="http://schemas.microsoft.com/office/drawing/2014/main" id="{DAB43294-B46F-4893-8957-0C1FCAD1695E}"/>
              </a:ext>
            </a:extLst>
          </p:cNvPr>
          <p:cNvPicPr>
            <a:picLocks/>
          </p:cNvPicPr>
          <p:nvPr/>
        </p:nvPicPr>
        <p:blipFill>
          <a:blip r:embed="rId6"/>
          <a:stretch>
            <a:fillRect/>
          </a:stretch>
        </p:blipFill>
        <p:spPr>
          <a:xfrm>
            <a:off x="2749291" y="3325333"/>
            <a:ext cx="1005840" cy="1005840"/>
          </a:xfrm>
          <a:prstGeom prst="rect">
            <a:avLst/>
          </a:prstGeom>
        </p:spPr>
      </p:pic>
      <p:grpSp>
        <p:nvGrpSpPr>
          <p:cNvPr id="3" name="Group 2">
            <a:extLst>
              <a:ext uri="{FF2B5EF4-FFF2-40B4-BE49-F238E27FC236}">
                <a16:creationId xmlns="" xmlns:a16="http://schemas.microsoft.com/office/drawing/2014/main" id="{3EBF3B6E-79FC-4852-BE8E-52B6CCC7968C}"/>
              </a:ext>
            </a:extLst>
          </p:cNvPr>
          <p:cNvGrpSpPr/>
          <p:nvPr/>
        </p:nvGrpSpPr>
        <p:grpSpPr>
          <a:xfrm>
            <a:off x="7800426" y="2171785"/>
            <a:ext cx="2766245" cy="1947348"/>
            <a:chOff x="7800426" y="2171785"/>
            <a:chExt cx="2766245" cy="1947348"/>
          </a:xfrm>
        </p:grpSpPr>
        <p:grpSp>
          <p:nvGrpSpPr>
            <p:cNvPr id="137" name="Group 271"/>
            <p:cNvGrpSpPr/>
            <p:nvPr/>
          </p:nvGrpSpPr>
          <p:grpSpPr>
            <a:xfrm>
              <a:off x="7800426" y="2401235"/>
              <a:ext cx="2766245" cy="1717898"/>
              <a:chOff x="0" y="464291"/>
              <a:chExt cx="3934213" cy="2443231"/>
            </a:xfrm>
          </p:grpSpPr>
          <p:sp>
            <p:nvSpPr>
              <p:cNvPr id="138" name="Shape 259"/>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39" name="Shape 260"/>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40" name="Shape 261"/>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141" name="Shape 262"/>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pic>
            <p:nvPicPr>
              <p:cNvPr id="142" name="pasted-image.png"/>
              <p:cNvPicPr>
                <a:picLocks noChangeAspect="1"/>
              </p:cNvPicPr>
              <p:nvPr/>
            </p:nvPicPr>
            <p:blipFill>
              <a:blip r:embed="rId7">
                <a:extLst/>
              </a:blip>
              <a:srcRect/>
              <a:stretch>
                <a:fillRect/>
              </a:stretch>
            </p:blipFill>
            <p:spPr>
              <a:xfrm>
                <a:off x="0" y="980742"/>
                <a:ext cx="1185227" cy="1185228"/>
              </a:xfrm>
              <a:prstGeom prst="rect">
                <a:avLst/>
              </a:prstGeom>
              <a:ln w="12700" cap="flat">
                <a:noFill/>
                <a:miter lim="400000"/>
              </a:ln>
              <a:effectLst/>
            </p:spPr>
          </p:pic>
          <p:pic>
            <p:nvPicPr>
              <p:cNvPr id="144" name="pasted-image.png"/>
              <p:cNvPicPr>
                <a:picLocks noChangeAspect="1"/>
              </p:cNvPicPr>
              <p:nvPr/>
            </p:nvPicPr>
            <p:blipFill>
              <a:blip r:embed="rId7">
                <a:extLst/>
              </a:blip>
              <a:srcRect/>
              <a:stretch>
                <a:fillRect/>
              </a:stretch>
            </p:blipFill>
            <p:spPr>
              <a:xfrm>
                <a:off x="1380997" y="1722294"/>
                <a:ext cx="1185228" cy="1185228"/>
              </a:xfrm>
              <a:prstGeom prst="rect">
                <a:avLst/>
              </a:prstGeom>
              <a:ln w="12700" cap="flat">
                <a:noFill/>
                <a:miter lim="400000"/>
              </a:ln>
              <a:effectLst/>
            </p:spPr>
          </p:pic>
          <p:pic>
            <p:nvPicPr>
              <p:cNvPr id="145" name="pasted-image.png"/>
              <p:cNvPicPr>
                <a:picLocks noChangeAspect="1"/>
              </p:cNvPicPr>
              <p:nvPr/>
            </p:nvPicPr>
            <p:blipFill>
              <a:blip r:embed="rId7">
                <a:extLst/>
              </a:blip>
              <a:srcRect/>
              <a:stretch>
                <a:fillRect/>
              </a:stretch>
            </p:blipFill>
            <p:spPr>
              <a:xfrm>
                <a:off x="2748986" y="1018842"/>
                <a:ext cx="1185227" cy="1185228"/>
              </a:xfrm>
              <a:prstGeom prst="rect">
                <a:avLst/>
              </a:prstGeom>
              <a:ln w="12700" cap="flat">
                <a:noFill/>
                <a:miter lim="400000"/>
              </a:ln>
              <a:effectLst/>
            </p:spPr>
          </p:pic>
          <p:pic>
            <p:nvPicPr>
              <p:cNvPr id="146" name="pasted-image.png"/>
              <p:cNvPicPr>
                <a:picLocks noChangeAspect="1"/>
              </p:cNvPicPr>
              <p:nvPr/>
            </p:nvPicPr>
            <p:blipFill>
              <a:blip r:embed="rId7">
                <a:extLst/>
              </a:blip>
              <a:srcRect/>
              <a:stretch>
                <a:fillRect/>
              </a:stretch>
            </p:blipFill>
            <p:spPr>
              <a:xfrm>
                <a:off x="1380843" y="464291"/>
                <a:ext cx="1185228" cy="1185227"/>
              </a:xfrm>
              <a:prstGeom prst="rect">
                <a:avLst/>
              </a:prstGeom>
              <a:ln w="12700" cap="flat">
                <a:noFill/>
                <a:miter lim="400000"/>
              </a:ln>
              <a:effectLst/>
            </p:spPr>
          </p:pic>
        </p:grpSp>
        <p:pic>
          <p:nvPicPr>
            <p:cNvPr id="50" name="Picture 49" descr="Image result for text file clip art">
              <a:extLst>
                <a:ext uri="{FF2B5EF4-FFF2-40B4-BE49-F238E27FC236}">
                  <a16:creationId xmlns="" xmlns:a16="http://schemas.microsoft.com/office/drawing/2014/main" id="{814B4630-9C59-4472-B01B-757DBDC43E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7909" y="2551176"/>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Image result for text file clip art">
              <a:extLst>
                <a:ext uri="{FF2B5EF4-FFF2-40B4-BE49-F238E27FC236}">
                  <a16:creationId xmlns="" xmlns:a16="http://schemas.microsoft.com/office/drawing/2014/main" id="{B5614AF9-00E3-4558-9517-D7476EB931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934" y="256821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Image result for text file clip art">
              <a:extLst>
                <a:ext uri="{FF2B5EF4-FFF2-40B4-BE49-F238E27FC236}">
                  <a16:creationId xmlns="" xmlns:a16="http://schemas.microsoft.com/office/drawing/2014/main" id="{34E95AF1-CD07-4661-A145-EFD20F44A2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4167" y="305996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Image result for text file clip art">
              <a:extLst>
                <a:ext uri="{FF2B5EF4-FFF2-40B4-BE49-F238E27FC236}">
                  <a16:creationId xmlns="" xmlns:a16="http://schemas.microsoft.com/office/drawing/2014/main" id="{283DC7EA-EBEF-40B9-9F04-699D6DA560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9685" y="2171785"/>
              <a:ext cx="527968" cy="49940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2" descr="propane-icon">
            <a:extLst>
              <a:ext uri="{FF2B5EF4-FFF2-40B4-BE49-F238E27FC236}">
                <a16:creationId xmlns="" xmlns:a16="http://schemas.microsoft.com/office/drawing/2014/main" id="{DC2BADE6-2E98-45AA-A3D6-01FBC0ECE8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464953" y="3373788"/>
            <a:ext cx="900752" cy="90075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00217548"/>
      </p:ext>
    </p:extLst>
  </p:cSld>
  <p:clrMapOvr>
    <a:masterClrMapping/>
  </p:clrMapOvr>
  <mc:AlternateContent xmlns:mc="http://schemas.openxmlformats.org/markup-compatibility/2006" xmlns:p14="http://schemas.microsoft.com/office/powerpoint/2010/main">
    <mc:Choice Requires="p14">
      <p:transition spd="slow" p14:dur="2000" advTm="44353"/>
    </mc:Choice>
    <mc:Fallback xmlns="">
      <p:transition spd="slow" advTm="443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5" grpId="0" animBg="1"/>
      <p:bldP spid="151" grpId="0" animBg="1"/>
      <p:bldP spid="173" grpId="0" animBg="1"/>
      <p:bldP spid="4" grpId="0" animBg="1"/>
      <p:bldP spid="58"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p:cNvSpPr>
          <p:nvPr>
            <p:ph type="title"/>
          </p:nvPr>
        </p:nvSpPr>
        <p:spPr>
          <a:xfrm>
            <a:off x="561474" y="365125"/>
            <a:ext cx="11085094" cy="1325700"/>
          </a:xfrm>
          <a:prstGeom prst="rect">
            <a:avLst/>
          </a:prstGeom>
        </p:spPr>
        <p:txBody>
          <a:bodyPr>
            <a:normAutofit/>
          </a:bodyPr>
          <a:lstStyle/>
          <a:p>
            <a:r>
              <a:rPr lang="en-US" b="1" dirty="0">
                <a:solidFill>
                  <a:srgbClr val="5E92C5"/>
                </a:solidFill>
                <a:latin typeface="+mj-lt"/>
              </a:rPr>
              <a:t>Propane specification language</a:t>
            </a:r>
            <a:endParaRPr b="1" dirty="0">
              <a:solidFill>
                <a:srgbClr val="5E92C5"/>
              </a:solidFill>
              <a:latin typeface="+mj-lt"/>
            </a:endParaRPr>
          </a:p>
        </p:txBody>
      </p:sp>
      <p:sp>
        <p:nvSpPr>
          <p:cNvPr id="24" name="Shape 527"/>
          <p:cNvSpPr>
            <a:spLocks noGrp="1"/>
          </p:cNvSpPr>
          <p:nvPr>
            <p:ph type="body" sz="quarter" idx="1"/>
          </p:nvPr>
        </p:nvSpPr>
        <p:spPr>
          <a:xfrm>
            <a:off x="201036" y="4652210"/>
            <a:ext cx="3979381" cy="1704140"/>
          </a:xfrm>
          <a:prstGeom prst="rect">
            <a:avLst/>
          </a:prstGeom>
          <a:noFill/>
          <a:ln w="12700">
            <a:solidFill>
              <a:schemeClr val="tx1"/>
            </a:solidFill>
          </a:ln>
        </p:spPr>
        <p:txBody>
          <a:bodyPr lIns="91440" rIns="91440">
            <a:noAutofit/>
          </a:bodyPr>
          <a:lstStyle/>
          <a:p>
            <a:pPr marL="0" indent="0">
              <a:buNone/>
            </a:pPr>
            <a:r>
              <a:rPr lang="en-US" sz="2400" b="1" dirty="0">
                <a:latin typeface="+mn-lt"/>
              </a:rPr>
              <a:t>Policy intent</a:t>
            </a:r>
            <a:endParaRPr sz="2400" b="1" dirty="0">
              <a:latin typeface="+mn-lt"/>
            </a:endParaRPr>
          </a:p>
          <a:p>
            <a:pPr marL="280988" lvl="1" indent="-280988">
              <a:buFont typeface="Arial" panose="020B0604020202020204" pitchFamily="34" charset="0"/>
              <a:buChar char="•"/>
            </a:pPr>
            <a:r>
              <a:rPr lang="en-US" sz="2400" dirty="0">
                <a:latin typeface="+mn-lt"/>
              </a:rPr>
              <a:t>No transit between X, Y</a:t>
            </a:r>
          </a:p>
          <a:p>
            <a:pPr marL="280988" lvl="1" indent="-280988">
              <a:buFont typeface="Arial" panose="020B0604020202020204" pitchFamily="34" charset="0"/>
              <a:buChar char="•"/>
            </a:pPr>
            <a:r>
              <a:rPr lang="en-US" sz="2400" dirty="0">
                <a:latin typeface="+mn-lt"/>
              </a:rPr>
              <a:t>Prefer </a:t>
            </a:r>
            <a:r>
              <a:rPr lang="en-US" dirty="0">
                <a:latin typeface="+mn-lt"/>
              </a:rPr>
              <a:t>C </a:t>
            </a:r>
            <a:r>
              <a:rPr lang="en-US" sz="2400" dirty="0">
                <a:latin typeface="+mn-lt"/>
              </a:rPr>
              <a:t>&gt; B &gt; {X,Y}</a:t>
            </a:r>
          </a:p>
          <a:p>
            <a:pPr marL="280988" lvl="1" indent="-280988">
              <a:buFont typeface="Arial" panose="020B0604020202020204" pitchFamily="34" charset="0"/>
              <a:buChar char="•"/>
            </a:pPr>
            <a:r>
              <a:rPr lang="en-US" sz="2400" dirty="0">
                <a:latin typeface="+mn-lt"/>
              </a:rPr>
              <a:t>Use Z only for 16.4.0.0/16</a:t>
            </a:r>
          </a:p>
        </p:txBody>
      </p:sp>
      <p:sp>
        <p:nvSpPr>
          <p:cNvPr id="37" name="Rounded Rectangle 36"/>
          <p:cNvSpPr/>
          <p:nvPr/>
        </p:nvSpPr>
        <p:spPr>
          <a:xfrm>
            <a:off x="4299029" y="4668252"/>
            <a:ext cx="7780677" cy="1663032"/>
          </a:xfrm>
          <a:prstGeom prst="roundRect">
            <a:avLst/>
          </a:prstGeom>
          <a:solidFill>
            <a:schemeClr val="bg1">
              <a:lumMod val="95000"/>
            </a:schemeClr>
          </a:solidFill>
          <a:ln w="19050">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define</a:t>
            </a:r>
            <a:r>
              <a:rPr lang="en-US" sz="2400" dirty="0">
                <a:solidFill>
                  <a:schemeClr val="tx1"/>
                </a:solidFill>
              </a:rPr>
              <a:t> </a:t>
            </a:r>
            <a:r>
              <a:rPr lang="en-US" sz="2400" dirty="0" err="1">
                <a:solidFill>
                  <a:schemeClr val="tx1"/>
                </a:solidFill>
              </a:rPr>
              <a:t>notransit</a:t>
            </a:r>
            <a:r>
              <a:rPr lang="en-US" sz="2400" dirty="0">
                <a:solidFill>
                  <a:schemeClr val="tx1"/>
                </a:solidFill>
              </a:rPr>
              <a:t> =    {</a:t>
            </a:r>
            <a:r>
              <a:rPr lang="en-US" sz="2400" b="1" dirty="0">
                <a:solidFill>
                  <a:schemeClr val="tx1"/>
                </a:solidFill>
              </a:rPr>
              <a:t>true</a:t>
            </a:r>
            <a:r>
              <a:rPr lang="en-US" sz="2400" dirty="0">
                <a:solidFill>
                  <a:schemeClr val="tx1"/>
                </a:solidFill>
              </a:rPr>
              <a:t> =&gt; </a:t>
            </a:r>
            <a:r>
              <a:rPr lang="en-US" sz="2400" b="1" dirty="0">
                <a:solidFill>
                  <a:schemeClr val="tx1"/>
                </a:solidFill>
              </a:rPr>
              <a:t>not</a:t>
            </a:r>
            <a:r>
              <a:rPr lang="en-US" sz="2400" dirty="0">
                <a:solidFill>
                  <a:schemeClr val="tx1"/>
                </a:solidFill>
              </a:rPr>
              <a:t> </a:t>
            </a:r>
            <a:r>
              <a:rPr lang="en-US" sz="2400" i="1" dirty="0">
                <a:solidFill>
                  <a:schemeClr val="tx1"/>
                </a:solidFill>
              </a:rPr>
              <a:t>transit</a:t>
            </a:r>
            <a:r>
              <a:rPr lang="en-US" sz="2400" dirty="0">
                <a:solidFill>
                  <a:schemeClr val="tx1"/>
                </a:solidFill>
              </a:rPr>
              <a:t>({X, Y})} </a:t>
            </a:r>
          </a:p>
          <a:p>
            <a:r>
              <a:rPr lang="en-US" sz="2400" b="1" dirty="0">
                <a:solidFill>
                  <a:schemeClr val="tx1"/>
                </a:solidFill>
              </a:rPr>
              <a:t>define</a:t>
            </a:r>
            <a:r>
              <a:rPr lang="en-US" sz="2400" dirty="0">
                <a:solidFill>
                  <a:schemeClr val="tx1"/>
                </a:solidFill>
              </a:rPr>
              <a:t> preference = {</a:t>
            </a:r>
            <a:r>
              <a:rPr lang="en-US" sz="2400" b="1" dirty="0">
                <a:solidFill>
                  <a:schemeClr val="tx1"/>
                </a:solidFill>
              </a:rPr>
              <a:t>true</a:t>
            </a:r>
            <a:r>
              <a:rPr lang="en-US" sz="2400" dirty="0">
                <a:solidFill>
                  <a:schemeClr val="tx1"/>
                </a:solidFill>
              </a:rPr>
              <a:t> =&gt; </a:t>
            </a:r>
            <a:r>
              <a:rPr lang="en-US" sz="2400" i="1" dirty="0">
                <a:solidFill>
                  <a:schemeClr val="tx1"/>
                </a:solidFill>
              </a:rPr>
              <a:t>exit</a:t>
            </a:r>
            <a:r>
              <a:rPr lang="en-US" sz="2400" dirty="0">
                <a:solidFill>
                  <a:schemeClr val="tx1"/>
                </a:solidFill>
              </a:rPr>
              <a:t> (C &gt;&gt; B &gt;&gt; {X, Y})}</a:t>
            </a:r>
          </a:p>
          <a:p>
            <a:r>
              <a:rPr lang="en-US" sz="2400" b="1" dirty="0">
                <a:solidFill>
                  <a:schemeClr val="tx1"/>
                </a:solidFill>
              </a:rPr>
              <a:t>define</a:t>
            </a:r>
            <a:r>
              <a:rPr lang="en-US" sz="2400" dirty="0">
                <a:solidFill>
                  <a:schemeClr val="tx1"/>
                </a:solidFill>
              </a:rPr>
              <a:t> ownership =  {16.4.0.0/16 =&gt; </a:t>
            </a:r>
            <a:r>
              <a:rPr lang="en-US" sz="2400" i="1" dirty="0">
                <a:solidFill>
                  <a:schemeClr val="tx1"/>
                </a:solidFill>
              </a:rPr>
              <a:t>end</a:t>
            </a:r>
            <a:r>
              <a:rPr lang="en-US" sz="2400" dirty="0">
                <a:solidFill>
                  <a:schemeClr val="tx1"/>
                </a:solidFill>
              </a:rPr>
              <a:t>(Z)} </a:t>
            </a:r>
          </a:p>
          <a:p>
            <a:r>
              <a:rPr lang="en-US" sz="2400" b="1" dirty="0">
                <a:solidFill>
                  <a:schemeClr val="tx1"/>
                </a:solidFill>
              </a:rPr>
              <a:t>define</a:t>
            </a:r>
            <a:r>
              <a:rPr lang="en-US" sz="2400" dirty="0">
                <a:solidFill>
                  <a:schemeClr val="tx1"/>
                </a:solidFill>
              </a:rPr>
              <a:t> main = </a:t>
            </a:r>
            <a:r>
              <a:rPr lang="en-US" sz="2400" dirty="0" err="1">
                <a:solidFill>
                  <a:schemeClr val="tx1"/>
                </a:solidFill>
              </a:rPr>
              <a:t>notransit</a:t>
            </a:r>
            <a:r>
              <a:rPr lang="en-US" sz="2400" dirty="0">
                <a:solidFill>
                  <a:schemeClr val="tx1"/>
                </a:solidFill>
              </a:rPr>
              <a:t> </a:t>
            </a:r>
            <a:r>
              <a:rPr lang="en-US" sz="2400" b="1" dirty="0">
                <a:solidFill>
                  <a:schemeClr val="tx1"/>
                </a:solidFill>
              </a:rPr>
              <a:t>and</a:t>
            </a:r>
            <a:r>
              <a:rPr lang="en-US" sz="2400" dirty="0">
                <a:solidFill>
                  <a:schemeClr val="tx1"/>
                </a:solidFill>
              </a:rPr>
              <a:t> preference </a:t>
            </a:r>
            <a:r>
              <a:rPr lang="en-US" sz="2400" b="1" dirty="0">
                <a:solidFill>
                  <a:schemeClr val="tx1"/>
                </a:solidFill>
              </a:rPr>
              <a:t>and</a:t>
            </a:r>
            <a:r>
              <a:rPr lang="en-US" sz="2400" dirty="0">
                <a:solidFill>
                  <a:schemeClr val="tx1"/>
                </a:solidFill>
              </a:rPr>
              <a:t> ownership</a:t>
            </a:r>
          </a:p>
        </p:txBody>
      </p:sp>
      <p:sp>
        <p:nvSpPr>
          <p:cNvPr id="39" name="Shape 1336"/>
          <p:cNvSpPr/>
          <p:nvPr/>
        </p:nvSpPr>
        <p:spPr>
          <a:xfrm>
            <a:off x="4960609" y="1604209"/>
            <a:ext cx="2598717" cy="2067609"/>
          </a:xfrm>
          <a:prstGeom prst="ellipse">
            <a:avLst/>
          </a:prstGeom>
          <a:solidFill>
            <a:srgbClr val="FEFCE4"/>
          </a:solidFill>
          <a:ln w="9525"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00">
              <a:latin typeface="+mn-lt"/>
            </a:endParaRPr>
          </a:p>
        </p:txBody>
      </p:sp>
      <p:grpSp>
        <p:nvGrpSpPr>
          <p:cNvPr id="42" name="Group 954"/>
          <p:cNvGrpSpPr/>
          <p:nvPr/>
        </p:nvGrpSpPr>
        <p:grpSpPr>
          <a:xfrm>
            <a:off x="1424762" y="1978121"/>
            <a:ext cx="9356651" cy="2475565"/>
            <a:chOff x="-1" y="-650826"/>
            <a:chExt cx="9987098" cy="3520799"/>
          </a:xfrm>
        </p:grpSpPr>
        <p:sp>
          <p:nvSpPr>
            <p:cNvPr id="43" name="Shape 938"/>
            <p:cNvSpPr/>
            <p:nvPr/>
          </p:nvSpPr>
          <p:spPr>
            <a:xfrm>
              <a:off x="5914239" y="153754"/>
              <a:ext cx="2153162" cy="5748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latin typeface="+mn-lt"/>
              </a:endParaRPr>
            </a:p>
          </p:txBody>
        </p:sp>
        <p:sp>
          <p:nvSpPr>
            <p:cNvPr id="44" name="Shape 939"/>
            <p:cNvSpPr/>
            <p:nvPr/>
          </p:nvSpPr>
          <p:spPr>
            <a:xfrm>
              <a:off x="4676451" y="1455012"/>
              <a:ext cx="1" cy="8748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latin typeface="+mn-lt"/>
              </a:endParaRPr>
            </a:p>
          </p:txBody>
        </p:sp>
        <p:sp>
          <p:nvSpPr>
            <p:cNvPr id="45" name="Shape 942"/>
            <p:cNvSpPr/>
            <p:nvPr/>
          </p:nvSpPr>
          <p:spPr>
            <a:xfrm>
              <a:off x="2197372" y="86902"/>
              <a:ext cx="2153163" cy="5748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latin typeface="+mn-lt"/>
              </a:endParaRPr>
            </a:p>
          </p:txBody>
        </p:sp>
        <p:sp>
          <p:nvSpPr>
            <p:cNvPr id="46" name="Shape 944"/>
            <p:cNvSpPr/>
            <p:nvPr/>
          </p:nvSpPr>
          <p:spPr>
            <a:xfrm>
              <a:off x="-1" y="-650826"/>
              <a:ext cx="2481434"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latin typeface="+mn-lt"/>
                </a:rPr>
                <a:t>X</a:t>
              </a:r>
              <a:endParaRPr sz="2400" dirty="0">
                <a:latin typeface="+mn-lt"/>
              </a:endParaRPr>
            </a:p>
          </p:txBody>
        </p:sp>
        <p:sp>
          <p:nvSpPr>
            <p:cNvPr id="47" name="Shape 945"/>
            <p:cNvSpPr/>
            <p:nvPr/>
          </p:nvSpPr>
          <p:spPr>
            <a:xfrm>
              <a:off x="7505664" y="-593196"/>
              <a:ext cx="2481433"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latin typeface="+mn-lt"/>
                </a:rPr>
                <a:t>Y</a:t>
              </a:r>
              <a:endParaRPr sz="2400" dirty="0">
                <a:latin typeface="+mn-lt"/>
              </a:endParaRPr>
            </a:p>
          </p:txBody>
        </p:sp>
        <p:sp>
          <p:nvSpPr>
            <p:cNvPr id="48" name="Shape 952"/>
            <p:cNvSpPr/>
            <p:nvPr/>
          </p:nvSpPr>
          <p:spPr>
            <a:xfrm flipH="1">
              <a:off x="5664114" y="1440834"/>
              <a:ext cx="0" cy="91188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latin typeface="+mn-lt"/>
              </a:endParaRPr>
            </a:p>
          </p:txBody>
        </p:sp>
        <p:sp>
          <p:nvSpPr>
            <p:cNvPr id="49" name="Shape 953"/>
            <p:cNvSpPr/>
            <p:nvPr/>
          </p:nvSpPr>
          <p:spPr>
            <a:xfrm>
              <a:off x="4102013" y="2166830"/>
              <a:ext cx="2053090" cy="70314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lang="en-US" sz="2400" dirty="0">
                  <a:latin typeface="+mn-lt"/>
                </a:rPr>
                <a:t>Z</a:t>
              </a:r>
              <a:endParaRPr sz="2400" dirty="0">
                <a:latin typeface="+mn-lt"/>
              </a:endParaRPr>
            </a:p>
          </p:txBody>
        </p:sp>
      </p:grpSp>
      <p:sp>
        <p:nvSpPr>
          <p:cNvPr id="60" name="Shape 938"/>
          <p:cNvSpPr/>
          <p:nvPr/>
        </p:nvSpPr>
        <p:spPr>
          <a:xfrm>
            <a:off x="5500665" y="2579652"/>
            <a:ext cx="1522537" cy="14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000">
              <a:latin typeface="+mn-lt"/>
            </a:endParaRPr>
          </a:p>
        </p:txBody>
      </p:sp>
      <p:sp>
        <p:nvSpPr>
          <p:cNvPr id="61" name="Shape 938"/>
          <p:cNvSpPr/>
          <p:nvPr/>
        </p:nvSpPr>
        <p:spPr>
          <a:xfrm flipV="1">
            <a:off x="6005120" y="3222976"/>
            <a:ext cx="515932" cy="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000">
              <a:latin typeface="+mn-lt"/>
            </a:endParaRPr>
          </a:p>
        </p:txBody>
      </p:sp>
      <p:sp>
        <p:nvSpPr>
          <p:cNvPr id="62" name="Shape 938"/>
          <p:cNvSpPr/>
          <p:nvPr/>
        </p:nvSpPr>
        <p:spPr>
          <a:xfrm>
            <a:off x="5351127" y="2753683"/>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000">
              <a:latin typeface="+mn-lt"/>
            </a:endParaRPr>
          </a:p>
        </p:txBody>
      </p:sp>
      <p:sp>
        <p:nvSpPr>
          <p:cNvPr id="63" name="Shape 938"/>
          <p:cNvSpPr/>
          <p:nvPr/>
        </p:nvSpPr>
        <p:spPr>
          <a:xfrm flipV="1">
            <a:off x="6781077" y="2708190"/>
            <a:ext cx="292131" cy="3882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000">
              <a:latin typeface="+mn-lt"/>
            </a:endParaRPr>
          </a:p>
        </p:txBody>
      </p:sp>
      <p:sp>
        <p:nvSpPr>
          <p:cNvPr id="64" name="Shape 1346"/>
          <p:cNvSpPr/>
          <p:nvPr/>
        </p:nvSpPr>
        <p:spPr>
          <a:xfrm>
            <a:off x="5013959" y="2289676"/>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a:latin typeface="+mn-lt"/>
              </a:rPr>
              <a:t>A</a:t>
            </a:r>
            <a:endParaRPr sz="2400">
              <a:latin typeface="+mn-lt"/>
            </a:endParaRPr>
          </a:p>
        </p:txBody>
      </p:sp>
      <p:sp>
        <p:nvSpPr>
          <p:cNvPr id="66" name="Shape 1346"/>
          <p:cNvSpPr/>
          <p:nvPr/>
        </p:nvSpPr>
        <p:spPr>
          <a:xfrm>
            <a:off x="6924088" y="2313181"/>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latin typeface="+mn-lt"/>
              </a:rPr>
              <a:t>D</a:t>
            </a:r>
            <a:endParaRPr sz="2400" dirty="0">
              <a:latin typeface="+mn-lt"/>
            </a:endParaRPr>
          </a:p>
        </p:txBody>
      </p:sp>
      <p:sp>
        <p:nvSpPr>
          <p:cNvPr id="67" name="Shape 1346"/>
          <p:cNvSpPr/>
          <p:nvPr/>
        </p:nvSpPr>
        <p:spPr>
          <a:xfrm>
            <a:off x="6424912" y="2963442"/>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latin typeface="+mn-lt"/>
              </a:rPr>
              <a:t>C</a:t>
            </a:r>
            <a:endParaRPr sz="2400" dirty="0">
              <a:latin typeface="+mn-lt"/>
            </a:endParaRPr>
          </a:p>
        </p:txBody>
      </p:sp>
      <p:sp>
        <p:nvSpPr>
          <p:cNvPr id="23" name="Shape 962"/>
          <p:cNvSpPr/>
          <p:nvPr/>
        </p:nvSpPr>
        <p:spPr>
          <a:xfrm>
            <a:off x="4299030" y="1919737"/>
            <a:ext cx="2217911" cy="459636"/>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sym typeface="Wingdings" panose="05000000000000000000" pitchFamily="2" charset="2"/>
              </a:rPr>
              <a:t></a:t>
            </a:r>
            <a:r>
              <a:rPr sz="2400" dirty="0">
                <a:solidFill>
                  <a:schemeClr val="tx1"/>
                </a:solidFill>
                <a:latin typeface="+mn-lt"/>
              </a:rPr>
              <a:t>block</a:t>
            </a:r>
            <a:r>
              <a:rPr lang="en-US" sz="2400" dirty="0">
                <a:solidFill>
                  <a:schemeClr val="tx1"/>
                </a:solidFill>
                <a:latin typeface="+mn-lt"/>
              </a:rPr>
              <a:t> </a:t>
            </a:r>
            <a:r>
              <a:rPr sz="2400" dirty="0">
                <a:solidFill>
                  <a:schemeClr val="tx1"/>
                </a:solidFill>
                <a:latin typeface="+mn-lt"/>
              </a:rPr>
              <a:t>“</a:t>
            </a:r>
            <a:r>
              <a:rPr lang="en-US" sz="2400" dirty="0">
                <a:solidFill>
                  <a:schemeClr val="tx1"/>
                </a:solidFill>
                <a:latin typeface="+mn-lt"/>
              </a:rPr>
              <a:t>Y</a:t>
            </a:r>
            <a:r>
              <a:rPr sz="2400" dirty="0">
                <a:solidFill>
                  <a:schemeClr val="tx1"/>
                </a:solidFill>
                <a:latin typeface="+mn-lt"/>
              </a:rPr>
              <a:t>”</a:t>
            </a:r>
          </a:p>
        </p:txBody>
      </p:sp>
      <p:sp>
        <p:nvSpPr>
          <p:cNvPr id="25" name="Shape 965"/>
          <p:cNvSpPr/>
          <p:nvPr/>
        </p:nvSpPr>
        <p:spPr>
          <a:xfrm>
            <a:off x="4313038" y="1559942"/>
            <a:ext cx="2109820" cy="617685"/>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sym typeface="Wingdings" panose="05000000000000000000" pitchFamily="2" charset="2"/>
              </a:rPr>
              <a:t></a:t>
            </a:r>
            <a:r>
              <a:rPr sz="2400" dirty="0">
                <a:solidFill>
                  <a:schemeClr val="tx1"/>
                </a:solidFill>
                <a:latin typeface="+mn-lt"/>
              </a:rPr>
              <a:t>tag</a:t>
            </a:r>
            <a:r>
              <a:rPr lang="en-US" sz="2400" dirty="0">
                <a:solidFill>
                  <a:schemeClr val="tx1"/>
                </a:solidFill>
                <a:latin typeface="+mn-lt"/>
              </a:rPr>
              <a:t> </a:t>
            </a:r>
            <a:r>
              <a:rPr sz="2400" dirty="0">
                <a:solidFill>
                  <a:schemeClr val="tx1"/>
                </a:solidFill>
                <a:latin typeface="+mn-lt"/>
              </a:rPr>
              <a:t>“</a:t>
            </a:r>
            <a:r>
              <a:rPr lang="en-US" sz="2400" dirty="0">
                <a:solidFill>
                  <a:schemeClr val="tx1"/>
                </a:solidFill>
                <a:latin typeface="+mn-lt"/>
              </a:rPr>
              <a:t>X</a:t>
            </a:r>
            <a:r>
              <a:rPr sz="2400" dirty="0">
                <a:solidFill>
                  <a:schemeClr val="tx1"/>
                </a:solidFill>
                <a:latin typeface="+mn-lt"/>
              </a:rPr>
              <a:t>”</a:t>
            </a:r>
          </a:p>
        </p:txBody>
      </p:sp>
      <p:sp>
        <p:nvSpPr>
          <p:cNvPr id="26" name="Shape 962"/>
          <p:cNvSpPr/>
          <p:nvPr/>
        </p:nvSpPr>
        <p:spPr>
          <a:xfrm>
            <a:off x="6661946" y="1559942"/>
            <a:ext cx="2206939" cy="48449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sym typeface="Wingdings" panose="05000000000000000000" pitchFamily="2" charset="2"/>
              </a:rPr>
              <a:t></a:t>
            </a:r>
            <a:r>
              <a:rPr sz="2400" dirty="0">
                <a:solidFill>
                  <a:schemeClr val="tx1"/>
                </a:solidFill>
                <a:latin typeface="+mn-lt"/>
              </a:rPr>
              <a:t>block</a:t>
            </a:r>
            <a:r>
              <a:rPr lang="en-US" sz="2400" dirty="0">
                <a:solidFill>
                  <a:schemeClr val="tx1"/>
                </a:solidFill>
                <a:latin typeface="+mn-lt"/>
              </a:rPr>
              <a:t> </a:t>
            </a:r>
            <a:r>
              <a:rPr sz="2400" dirty="0">
                <a:solidFill>
                  <a:schemeClr val="tx1"/>
                </a:solidFill>
                <a:latin typeface="+mn-lt"/>
              </a:rPr>
              <a:t>“</a:t>
            </a:r>
            <a:r>
              <a:rPr lang="en-US" sz="2400" dirty="0">
                <a:solidFill>
                  <a:schemeClr val="tx1"/>
                </a:solidFill>
                <a:latin typeface="+mn-lt"/>
              </a:rPr>
              <a:t>X</a:t>
            </a:r>
            <a:r>
              <a:rPr sz="2400" dirty="0">
                <a:solidFill>
                  <a:schemeClr val="tx1"/>
                </a:solidFill>
                <a:latin typeface="+mn-lt"/>
              </a:rPr>
              <a:t>”</a:t>
            </a:r>
          </a:p>
        </p:txBody>
      </p:sp>
      <p:sp>
        <p:nvSpPr>
          <p:cNvPr id="27" name="Shape 965"/>
          <p:cNvSpPr/>
          <p:nvPr/>
        </p:nvSpPr>
        <p:spPr>
          <a:xfrm>
            <a:off x="6661946" y="1918995"/>
            <a:ext cx="2109820" cy="47918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sym typeface="Wingdings" panose="05000000000000000000" pitchFamily="2" charset="2"/>
              </a:rPr>
              <a:t></a:t>
            </a:r>
            <a:r>
              <a:rPr sz="2400" dirty="0">
                <a:solidFill>
                  <a:schemeClr val="tx1"/>
                </a:solidFill>
                <a:latin typeface="+mn-lt"/>
              </a:rPr>
              <a:t>tag</a:t>
            </a:r>
            <a:r>
              <a:rPr lang="en-US" sz="2400" dirty="0">
                <a:solidFill>
                  <a:schemeClr val="tx1"/>
                </a:solidFill>
                <a:latin typeface="+mn-lt"/>
              </a:rPr>
              <a:t> </a:t>
            </a:r>
            <a:r>
              <a:rPr sz="2400" dirty="0">
                <a:solidFill>
                  <a:schemeClr val="tx1"/>
                </a:solidFill>
                <a:latin typeface="+mn-lt"/>
              </a:rPr>
              <a:t>“</a:t>
            </a:r>
            <a:r>
              <a:rPr lang="en-US" sz="2400" dirty="0">
                <a:solidFill>
                  <a:schemeClr val="tx1"/>
                </a:solidFill>
                <a:latin typeface="+mn-lt"/>
              </a:rPr>
              <a:t>Y</a:t>
            </a:r>
            <a:r>
              <a:rPr sz="2400" dirty="0">
                <a:solidFill>
                  <a:schemeClr val="tx1"/>
                </a:solidFill>
                <a:latin typeface="+mn-lt"/>
              </a:rPr>
              <a:t>”</a:t>
            </a:r>
          </a:p>
        </p:txBody>
      </p:sp>
      <p:sp>
        <p:nvSpPr>
          <p:cNvPr id="28" name="Shape 998"/>
          <p:cNvSpPr/>
          <p:nvPr/>
        </p:nvSpPr>
        <p:spPr>
          <a:xfrm>
            <a:off x="4340837" y="3306399"/>
            <a:ext cx="1314912"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rPr>
              <a:t>LP=100</a:t>
            </a:r>
            <a:endParaRPr sz="2400" dirty="0">
              <a:solidFill>
                <a:schemeClr val="tx1"/>
              </a:solidFill>
              <a:latin typeface="+mn-lt"/>
            </a:endParaRPr>
          </a:p>
        </p:txBody>
      </p:sp>
      <p:sp>
        <p:nvSpPr>
          <p:cNvPr id="29" name="Shape 999"/>
          <p:cNvSpPr/>
          <p:nvPr/>
        </p:nvSpPr>
        <p:spPr>
          <a:xfrm>
            <a:off x="7219398" y="2757763"/>
            <a:ext cx="1241601" cy="512092"/>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rPr>
              <a:t>LP=</a:t>
            </a:r>
            <a:r>
              <a:rPr sz="2400" dirty="0">
                <a:solidFill>
                  <a:schemeClr val="tx1"/>
                </a:solidFill>
                <a:latin typeface="+mn-lt"/>
              </a:rPr>
              <a:t>99</a:t>
            </a:r>
          </a:p>
        </p:txBody>
      </p:sp>
      <p:sp>
        <p:nvSpPr>
          <p:cNvPr id="30" name="Shape 1020"/>
          <p:cNvSpPr/>
          <p:nvPr/>
        </p:nvSpPr>
        <p:spPr>
          <a:xfrm>
            <a:off x="6977602" y="3337682"/>
            <a:ext cx="1241601" cy="51209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rPr>
              <a:t>LP=</a:t>
            </a:r>
            <a:r>
              <a:rPr sz="2400" dirty="0">
                <a:solidFill>
                  <a:schemeClr val="tx1"/>
                </a:solidFill>
                <a:latin typeface="+mn-lt"/>
              </a:rPr>
              <a:t>101</a:t>
            </a:r>
            <a:r>
              <a:rPr lang="en-US" sz="2400" dirty="0">
                <a:solidFill>
                  <a:schemeClr val="tx1"/>
                </a:solidFill>
                <a:latin typeface="+mn-lt"/>
              </a:rPr>
              <a:t> </a:t>
            </a:r>
            <a:endParaRPr sz="2400" dirty="0">
              <a:solidFill>
                <a:schemeClr val="tx1"/>
              </a:solidFill>
              <a:latin typeface="+mn-lt"/>
            </a:endParaRPr>
          </a:p>
        </p:txBody>
      </p:sp>
      <p:sp>
        <p:nvSpPr>
          <p:cNvPr id="31" name="Shape 1056"/>
          <p:cNvSpPr/>
          <p:nvPr/>
        </p:nvSpPr>
        <p:spPr>
          <a:xfrm>
            <a:off x="3388158" y="3656366"/>
            <a:ext cx="2653155" cy="441468"/>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spcBef>
                <a:spcPts val="3600"/>
              </a:spcBef>
              <a:defRPr>
                <a:solidFill>
                  <a:srgbClr val="212121"/>
                </a:solidFill>
              </a:defRPr>
            </a:lvl1pPr>
          </a:lstStyle>
          <a:p>
            <a:r>
              <a:rPr lang="en-US" sz="2400" dirty="0">
                <a:solidFill>
                  <a:schemeClr val="tx1"/>
                </a:solidFill>
                <a:latin typeface="+mn-lt"/>
              </a:rPr>
              <a:t>f</a:t>
            </a:r>
            <a:r>
              <a:rPr sz="2400" dirty="0">
                <a:solidFill>
                  <a:schemeClr val="tx1"/>
                </a:solidFill>
                <a:latin typeface="+mn-lt"/>
              </a:rPr>
              <a:t>ilter</a:t>
            </a:r>
            <a:r>
              <a:rPr lang="en-US" sz="2400" dirty="0">
                <a:solidFill>
                  <a:schemeClr val="tx1"/>
                </a:solidFill>
                <a:latin typeface="+mn-lt"/>
              </a:rPr>
              <a:t> 16.4.0.0/16</a:t>
            </a:r>
            <a:endParaRPr sz="2400" dirty="0">
              <a:solidFill>
                <a:schemeClr val="tx1"/>
              </a:solidFill>
              <a:latin typeface="+mn-lt"/>
            </a:endParaRPr>
          </a:p>
        </p:txBody>
      </p:sp>
      <p:sp>
        <p:nvSpPr>
          <p:cNvPr id="32" name="Shape 999"/>
          <p:cNvSpPr/>
          <p:nvPr/>
        </p:nvSpPr>
        <p:spPr>
          <a:xfrm>
            <a:off x="4480820" y="2730960"/>
            <a:ext cx="1241601" cy="453997"/>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latin typeface="+mn-lt"/>
              </a:rPr>
              <a:t>LP=</a:t>
            </a:r>
            <a:r>
              <a:rPr sz="2400" dirty="0">
                <a:solidFill>
                  <a:schemeClr val="tx1"/>
                </a:solidFill>
                <a:latin typeface="+mn-lt"/>
              </a:rPr>
              <a:t>99</a:t>
            </a:r>
          </a:p>
        </p:txBody>
      </p:sp>
      <p:sp>
        <p:nvSpPr>
          <p:cNvPr id="33" name="Shape 1056"/>
          <p:cNvSpPr/>
          <p:nvPr/>
        </p:nvSpPr>
        <p:spPr>
          <a:xfrm>
            <a:off x="7118433" y="3644167"/>
            <a:ext cx="2279471" cy="441468"/>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spcBef>
                <a:spcPts val="3600"/>
              </a:spcBef>
              <a:defRPr>
                <a:solidFill>
                  <a:srgbClr val="212121"/>
                </a:solidFill>
              </a:defRPr>
            </a:lvl1pPr>
          </a:lstStyle>
          <a:p>
            <a:r>
              <a:rPr lang="en-US" sz="2400">
                <a:solidFill>
                  <a:schemeClr val="tx1"/>
                </a:solidFill>
                <a:latin typeface="+mn-lt"/>
              </a:rPr>
              <a:t>f</a:t>
            </a:r>
            <a:r>
              <a:rPr sz="2400" dirty="0">
                <a:solidFill>
                  <a:schemeClr val="tx1"/>
                </a:solidFill>
                <a:latin typeface="+mn-lt"/>
              </a:rPr>
              <a:t>ilter</a:t>
            </a:r>
            <a:r>
              <a:rPr lang="en-US" sz="2400" dirty="0">
                <a:solidFill>
                  <a:schemeClr val="tx1"/>
                </a:solidFill>
                <a:latin typeface="+mn-lt"/>
              </a:rPr>
              <a:t> 16.4.0.0/16</a:t>
            </a:r>
            <a:endParaRPr sz="2400" dirty="0">
              <a:solidFill>
                <a:schemeClr val="tx1"/>
              </a:solidFill>
              <a:latin typeface="+mn-lt"/>
            </a:endParaRPr>
          </a:p>
        </p:txBody>
      </p:sp>
      <p:sp>
        <p:nvSpPr>
          <p:cNvPr id="36" name="Shape 938"/>
          <p:cNvSpPr/>
          <p:nvPr/>
        </p:nvSpPr>
        <p:spPr>
          <a:xfrm>
            <a:off x="5503527" y="2906083"/>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000">
              <a:latin typeface="+mn-lt"/>
            </a:endParaRPr>
          </a:p>
        </p:txBody>
      </p:sp>
      <p:sp>
        <p:nvSpPr>
          <p:cNvPr id="65" name="Shape 1346"/>
          <p:cNvSpPr/>
          <p:nvPr/>
        </p:nvSpPr>
        <p:spPr>
          <a:xfrm>
            <a:off x="5441685" y="2927813"/>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latin typeface="+mn-lt"/>
              </a:rPr>
              <a:t>B</a:t>
            </a:r>
            <a:endParaRPr sz="2400" dirty="0">
              <a:latin typeface="+mn-lt"/>
            </a:endParaRPr>
          </a:p>
        </p:txBody>
      </p:sp>
    </p:spTree>
    <p:custDataLst>
      <p:tags r:id="rId1"/>
    </p:custDataLst>
    <p:extLst>
      <p:ext uri="{BB962C8B-B14F-4D97-AF65-F5344CB8AC3E}">
        <p14:creationId xmlns:p14="http://schemas.microsoft.com/office/powerpoint/2010/main" val="1834634129"/>
      </p:ext>
    </p:extLst>
  </p:cSld>
  <p:clrMapOvr>
    <a:masterClrMapping/>
  </p:clrMapOvr>
  <p:transition spd="slow" advTm="497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title"/>
          </p:nvPr>
        </p:nvSpPr>
        <p:spPr>
          <a:prstGeom prst="rect">
            <a:avLst/>
          </a:prstGeom>
        </p:spPr>
        <p:txBody>
          <a:bodyPr>
            <a:normAutofit/>
          </a:bodyPr>
          <a:lstStyle/>
          <a:p>
            <a:r>
              <a:rPr lang="en-US" dirty="0">
                <a:latin typeface="+mj-lt"/>
              </a:rPr>
              <a:t>Propane compiler</a:t>
            </a:r>
            <a:endParaRPr dirty="0">
              <a:latin typeface="+mj-lt"/>
            </a:endParaRPr>
          </a:p>
        </p:txBody>
      </p:sp>
      <p:sp>
        <p:nvSpPr>
          <p:cNvPr id="1226" name="Shape 1226"/>
          <p:cNvSpPr/>
          <p:nvPr/>
        </p:nvSpPr>
        <p:spPr>
          <a:xfrm>
            <a:off x="1163106" y="3063491"/>
            <a:ext cx="917752"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sz="2800" dirty="0"/>
              <a:t>P</a:t>
            </a:r>
            <a:r>
              <a:rPr lang="en-US" sz="2800" dirty="0"/>
              <a:t>olicy</a:t>
            </a:r>
            <a:endParaRPr sz="2800" dirty="0"/>
          </a:p>
        </p:txBody>
      </p:sp>
      <p:sp>
        <p:nvSpPr>
          <p:cNvPr id="1239" name="Shape 1239"/>
          <p:cNvSpPr/>
          <p:nvPr/>
        </p:nvSpPr>
        <p:spPr>
          <a:xfrm>
            <a:off x="2249477" y="2460494"/>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40" name="Shape 1240"/>
          <p:cNvSpPr/>
          <p:nvPr/>
        </p:nvSpPr>
        <p:spPr>
          <a:xfrm>
            <a:off x="9198971" y="3381933"/>
            <a:ext cx="18288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sz="2800" dirty="0"/>
              <a:t>BGP Configs</a:t>
            </a:r>
          </a:p>
        </p:txBody>
      </p:sp>
      <p:sp>
        <p:nvSpPr>
          <p:cNvPr id="1254" name="Shape 1254"/>
          <p:cNvSpPr/>
          <p:nvPr/>
        </p:nvSpPr>
        <p:spPr>
          <a:xfrm>
            <a:off x="6373996" y="2439760"/>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5" name="Shape 1255"/>
          <p:cNvSpPr/>
          <p:nvPr/>
        </p:nvSpPr>
        <p:spPr>
          <a:xfrm>
            <a:off x="8405879" y="2525522"/>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2" name="Group 1"/>
          <p:cNvGrpSpPr/>
          <p:nvPr/>
        </p:nvGrpSpPr>
        <p:grpSpPr>
          <a:xfrm>
            <a:off x="6996213" y="1762234"/>
            <a:ext cx="1227744" cy="1339216"/>
            <a:chOff x="6996213" y="4808672"/>
            <a:chExt cx="1227744" cy="1339216"/>
          </a:xfrm>
        </p:grpSpPr>
        <p:sp>
          <p:nvSpPr>
            <p:cNvPr id="1258" name="Shape 1258"/>
            <p:cNvSpPr/>
            <p:nvPr/>
          </p:nvSpPr>
          <p:spPr>
            <a:xfrm>
              <a:off x="7646969" y="4964004"/>
              <a:ext cx="347437" cy="362523"/>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9" name="Shape 1259"/>
            <p:cNvSpPr/>
            <p:nvPr/>
          </p:nvSpPr>
          <p:spPr>
            <a:xfrm flipH="1">
              <a:off x="7275392" y="5005860"/>
              <a:ext cx="304881" cy="311394"/>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0" name="Shape 1260"/>
            <p:cNvSpPr/>
            <p:nvPr/>
          </p:nvSpPr>
          <p:spPr>
            <a:xfrm>
              <a:off x="7484663" y="4808672"/>
              <a:ext cx="303610" cy="303610"/>
            </a:xfrm>
            <a:prstGeom prst="ellipse">
              <a:avLst/>
            </a:prstGeom>
            <a:solidFill>
              <a:srgbClr val="FFE0DD"/>
            </a:solidFill>
            <a:ln w="25400">
              <a:solidFill>
                <a:srgbClr val="000000"/>
              </a:solidFill>
              <a:miter lim="400000"/>
            </a:ln>
          </p:spPr>
          <p:txBody>
            <a:bodyPr lIns="35719" tIns="35719" rIns="35719" bIns="35719" anchor="ctr"/>
            <a:lstStyle/>
            <a:p>
              <a:pPr>
                <a:defRPr>
                  <a:latin typeface="Courier New"/>
                  <a:ea typeface="Courier New"/>
                  <a:cs typeface="Courier New"/>
                  <a:sym typeface="Courier New"/>
                </a:defRPr>
              </a:pPr>
              <a:endParaRPr sz="1266"/>
            </a:p>
          </p:txBody>
        </p:sp>
        <p:sp>
          <p:nvSpPr>
            <p:cNvPr id="1261" name="Shape 1261"/>
            <p:cNvSpPr/>
            <p:nvPr/>
          </p:nvSpPr>
          <p:spPr>
            <a:xfrm>
              <a:off x="7495825" y="4817602"/>
              <a:ext cx="310984" cy="29944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100"/>
              </a:lvl1pPr>
            </a:lstStyle>
            <a:p>
              <a:r>
                <a:rPr sz="1477"/>
                <a:t>0,0</a:t>
              </a:r>
            </a:p>
          </p:txBody>
        </p:sp>
        <p:sp>
          <p:nvSpPr>
            <p:cNvPr id="1262" name="Shape 1262"/>
            <p:cNvSpPr/>
            <p:nvPr/>
          </p:nvSpPr>
          <p:spPr>
            <a:xfrm>
              <a:off x="7164619" y="5511712"/>
              <a:ext cx="336031" cy="357062"/>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3" name="Shape 1263"/>
            <p:cNvSpPr/>
            <p:nvPr/>
          </p:nvSpPr>
          <p:spPr>
            <a:xfrm flipH="1">
              <a:off x="7755910" y="5546217"/>
              <a:ext cx="262353" cy="332850"/>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1266" name="Group 1266"/>
            <p:cNvGrpSpPr/>
            <p:nvPr/>
          </p:nvGrpSpPr>
          <p:grpSpPr>
            <a:xfrm>
              <a:off x="7484663" y="5844278"/>
              <a:ext cx="322146" cy="303610"/>
              <a:chOff x="0" y="0"/>
              <a:chExt cx="458161" cy="431800"/>
            </a:xfrm>
          </p:grpSpPr>
          <p:sp>
            <p:nvSpPr>
              <p:cNvPr id="1264" name="Shape 1264"/>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5" name="Shape 1265"/>
              <p:cNvSpPr/>
              <p:nvPr/>
            </p:nvSpPr>
            <p:spPr>
              <a:xfrm>
                <a:off x="15875" y="0"/>
                <a:ext cx="442286"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dirty="0"/>
                  <a:t>2,1</a:t>
                </a:r>
              </a:p>
            </p:txBody>
          </p:sp>
        </p:grpSp>
        <p:sp>
          <p:nvSpPr>
            <p:cNvPr id="1300" name="Shape 1300"/>
            <p:cNvSpPr/>
            <p:nvPr/>
          </p:nvSpPr>
          <p:spPr>
            <a:xfrm>
              <a:off x="7292214" y="5336192"/>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8032" y="-5114"/>
                    <a:pt x="15232" y="-5397"/>
                    <a:pt x="21600" y="15354"/>
                  </a:cubicBezTo>
                </a:path>
              </a:pathLst>
            </a:custGeom>
            <a:ln w="25400">
              <a:solidFill>
                <a:srgbClr val="000000"/>
              </a:solidFill>
              <a:miter lim="400000"/>
              <a:tailEnd type="triangle"/>
            </a:ln>
          </p:spPr>
          <p:txBody>
            <a:bodyPr/>
            <a:lstStyle/>
            <a:p>
              <a:endParaRPr sz="1266"/>
            </a:p>
          </p:txBody>
        </p:sp>
        <p:grpSp>
          <p:nvGrpSpPr>
            <p:cNvPr id="1270" name="Group 1270"/>
            <p:cNvGrpSpPr/>
            <p:nvPr/>
          </p:nvGrpSpPr>
          <p:grpSpPr>
            <a:xfrm>
              <a:off x="6996213" y="5339929"/>
              <a:ext cx="310984" cy="317115"/>
              <a:chOff x="-9525" y="0"/>
              <a:chExt cx="442288" cy="451007"/>
            </a:xfrm>
          </p:grpSpPr>
          <p:sp>
            <p:nvSpPr>
              <p:cNvPr id="1268" name="Shape 1268"/>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9" name="Shape 1269"/>
              <p:cNvSpPr/>
              <p:nvPr/>
            </p:nvSpPr>
            <p:spPr>
              <a:xfrm>
                <a:off x="-9525" y="25135"/>
                <a:ext cx="442288"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1,1</a:t>
                </a:r>
              </a:p>
            </p:txBody>
          </p:sp>
        </p:grpSp>
        <p:sp>
          <p:nvSpPr>
            <p:cNvPr id="1301" name="Shape 1301"/>
            <p:cNvSpPr/>
            <p:nvPr/>
          </p:nvSpPr>
          <p:spPr>
            <a:xfrm>
              <a:off x="7319652" y="5524463"/>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21600" y="0"/>
                  </a:moveTo>
                  <a:cubicBezTo>
                    <a:pt x="13568" y="21317"/>
                    <a:pt x="6368" y="21600"/>
                    <a:pt x="0" y="849"/>
                  </a:cubicBezTo>
                </a:path>
              </a:pathLst>
            </a:custGeom>
            <a:ln w="25400">
              <a:solidFill>
                <a:srgbClr val="000000"/>
              </a:solidFill>
              <a:miter lim="400000"/>
              <a:tailEnd type="triangle"/>
            </a:ln>
          </p:spPr>
          <p:txBody>
            <a:bodyPr/>
            <a:lstStyle/>
            <a:p>
              <a:endParaRPr sz="1266"/>
            </a:p>
          </p:txBody>
        </p:sp>
        <p:grpSp>
          <p:nvGrpSpPr>
            <p:cNvPr id="1274" name="Group 1274"/>
            <p:cNvGrpSpPr/>
            <p:nvPr/>
          </p:nvGrpSpPr>
          <p:grpSpPr>
            <a:xfrm>
              <a:off x="7901811" y="5339929"/>
              <a:ext cx="322146" cy="317301"/>
              <a:chOff x="0" y="0"/>
              <a:chExt cx="458162" cy="451271"/>
            </a:xfrm>
          </p:grpSpPr>
          <p:sp>
            <p:nvSpPr>
              <p:cNvPr id="1272" name="Shape 1272"/>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3" name="Shape 1273"/>
              <p:cNvSpPr/>
              <p:nvPr/>
            </p:nvSpPr>
            <p:spPr>
              <a:xfrm>
                <a:off x="15875" y="25399"/>
                <a:ext cx="442287"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dirty="0"/>
                  <a:t>0,1</a:t>
                </a:r>
              </a:p>
            </p:txBody>
          </p:sp>
        </p:grpSp>
      </p:grpSp>
      <p:grpSp>
        <p:nvGrpSpPr>
          <p:cNvPr id="1293" name="Group 1293"/>
          <p:cNvGrpSpPr/>
          <p:nvPr/>
        </p:nvGrpSpPr>
        <p:grpSpPr>
          <a:xfrm>
            <a:off x="4577563" y="1926424"/>
            <a:ext cx="1539720" cy="1038474"/>
            <a:chOff x="0" y="-2"/>
            <a:chExt cx="2189822" cy="1476939"/>
          </a:xfrm>
        </p:grpSpPr>
        <p:grpSp>
          <p:nvGrpSpPr>
            <p:cNvPr id="1285" name="Group 1285"/>
            <p:cNvGrpSpPr/>
            <p:nvPr/>
          </p:nvGrpSpPr>
          <p:grpSpPr>
            <a:xfrm>
              <a:off x="0" y="-2"/>
              <a:ext cx="2189822" cy="812292"/>
              <a:chOff x="0" y="-1"/>
              <a:chExt cx="2189821" cy="812290"/>
            </a:xfrm>
          </p:grpSpPr>
          <p:sp>
            <p:nvSpPr>
              <p:cNvPr id="1275" name="Shape 1275"/>
              <p:cNvSpPr/>
              <p:nvPr/>
            </p:nvSpPr>
            <p:spPr>
              <a:xfrm>
                <a:off x="215120" y="559362"/>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6" name="Shape 1276"/>
              <p:cNvSpPr/>
              <p:nvPr/>
            </p:nvSpPr>
            <p:spPr>
              <a:xfrm>
                <a:off x="0" y="343462"/>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7" name="Shape 1277"/>
              <p:cNvSpPr/>
              <p:nvPr/>
            </p:nvSpPr>
            <p:spPr>
              <a:xfrm>
                <a:off x="1070827" y="559362"/>
                <a:ext cx="626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8" name="Shape 1278"/>
              <p:cNvSpPr/>
              <p:nvPr/>
            </p:nvSpPr>
            <p:spPr>
              <a:xfrm>
                <a:off x="858072"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9" name="Shape 1279"/>
              <p:cNvSpPr/>
              <p:nvPr/>
            </p:nvSpPr>
            <p:spPr>
              <a:xfrm>
                <a:off x="845614" y="-1"/>
                <a:ext cx="428519" cy="396928"/>
              </a:xfrm>
              <a:custGeom>
                <a:avLst/>
                <a:gdLst/>
                <a:ahLst/>
                <a:cxnLst>
                  <a:cxn ang="0">
                    <a:pos x="wd2" y="hd2"/>
                  </a:cxn>
                  <a:cxn ang="5400000">
                    <a:pos x="wd2" y="hd2"/>
                  </a:cxn>
                  <a:cxn ang="10800000">
                    <a:pos x="wd2" y="hd2"/>
                  </a:cxn>
                  <a:cxn ang="16200000">
                    <a:pos x="wd2" y="hd2"/>
                  </a:cxn>
                </a:cxnLst>
                <a:rect l="0" t="0" r="r" b="b"/>
                <a:pathLst>
                  <a:path w="18946" h="19936" extrusionOk="0">
                    <a:moveTo>
                      <a:pt x="3760" y="19936"/>
                    </a:moveTo>
                    <a:cubicBezTo>
                      <a:pt x="-46" y="16542"/>
                      <a:pt x="-1111" y="10506"/>
                      <a:pt x="1249" y="5708"/>
                    </a:cubicBezTo>
                    <a:cubicBezTo>
                      <a:pt x="3908" y="303"/>
                      <a:pt x="9919" y="-1664"/>
                      <a:pt x="14503" y="1555"/>
                    </a:cubicBezTo>
                    <a:cubicBezTo>
                      <a:pt x="19889" y="5339"/>
                      <a:pt x="20489" y="13977"/>
                      <a:pt x="15692" y="1867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0" name="Shape 1280"/>
              <p:cNvSpPr/>
              <p:nvPr/>
            </p:nvSpPr>
            <p:spPr>
              <a:xfrm>
                <a:off x="104775" y="3688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0</a:t>
                </a:r>
              </a:p>
            </p:txBody>
          </p:sp>
          <p:sp>
            <p:nvSpPr>
              <p:cNvPr id="1281" name="Shape 1281"/>
              <p:cNvSpPr/>
              <p:nvPr/>
            </p:nvSpPr>
            <p:spPr>
              <a:xfrm>
                <a:off x="950147" y="3561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a:t>
                </a:r>
              </a:p>
            </p:txBody>
          </p:sp>
          <p:sp>
            <p:nvSpPr>
              <p:cNvPr id="1282" name="Shape 1282"/>
              <p:cNvSpPr/>
              <p:nvPr/>
            </p:nvSpPr>
            <p:spPr>
              <a:xfrm>
                <a:off x="1681820" y="304288"/>
                <a:ext cx="508001" cy="5080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3" name="Shape 1283"/>
              <p:cNvSpPr/>
              <p:nvPr/>
            </p:nvSpPr>
            <p:spPr>
              <a:xfrm>
                <a:off x="1716145"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4" name="Shape 1284"/>
              <p:cNvSpPr/>
              <p:nvPr/>
            </p:nvSpPr>
            <p:spPr>
              <a:xfrm>
                <a:off x="1820918" y="3561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2</a:t>
                </a:r>
              </a:p>
            </p:txBody>
          </p:sp>
        </p:grpSp>
        <p:grpSp>
          <p:nvGrpSpPr>
            <p:cNvPr id="1292" name="Group 1292"/>
            <p:cNvGrpSpPr/>
            <p:nvPr/>
          </p:nvGrpSpPr>
          <p:grpSpPr>
            <a:xfrm>
              <a:off x="37674" y="968936"/>
              <a:ext cx="1377023" cy="508001"/>
              <a:chOff x="0" y="0"/>
              <a:chExt cx="1377021" cy="508000"/>
            </a:xfrm>
          </p:grpSpPr>
          <p:sp>
            <p:nvSpPr>
              <p:cNvPr id="1286" name="Shape 1286"/>
              <p:cNvSpPr/>
              <p:nvPr/>
            </p:nvSpPr>
            <p:spPr>
              <a:xfrm>
                <a:off x="215120" y="255073"/>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7" name="Shape 1287"/>
              <p:cNvSpPr/>
              <p:nvPr/>
            </p:nvSpPr>
            <p:spPr>
              <a:xfrm>
                <a:off x="0" y="39173"/>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8" name="Shape 1288"/>
              <p:cNvSpPr/>
              <p:nvPr/>
            </p:nvSpPr>
            <p:spPr>
              <a:xfrm>
                <a:off x="104775" y="64573"/>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0</a:t>
                </a:r>
              </a:p>
            </p:txBody>
          </p:sp>
          <p:sp>
            <p:nvSpPr>
              <p:cNvPr id="1289" name="Shape 1289"/>
              <p:cNvSpPr/>
              <p:nvPr/>
            </p:nvSpPr>
            <p:spPr>
              <a:xfrm>
                <a:off x="869020" y="0"/>
                <a:ext cx="508001" cy="508000"/>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0" name="Shape 1290"/>
              <p:cNvSpPr/>
              <p:nvPr/>
            </p:nvSpPr>
            <p:spPr>
              <a:xfrm>
                <a:off x="903345" y="39173"/>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1" name="Shape 1291"/>
              <p:cNvSpPr/>
              <p:nvPr/>
            </p:nvSpPr>
            <p:spPr>
              <a:xfrm>
                <a:off x="1008119" y="5187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a:t>
                </a:r>
              </a:p>
            </p:txBody>
          </p:sp>
        </p:grpSp>
      </p:grpSp>
      <p:sp>
        <p:nvSpPr>
          <p:cNvPr id="1294" name="Shape 1294"/>
          <p:cNvSpPr/>
          <p:nvPr/>
        </p:nvSpPr>
        <p:spPr>
          <a:xfrm>
            <a:off x="5722970" y="3059846"/>
            <a:ext cx="3776630" cy="933910"/>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defRPr sz="2500"/>
            </a:lvl1pPr>
          </a:lstStyle>
          <a:p>
            <a:pPr algn="ctr"/>
            <a:r>
              <a:rPr sz="2800" dirty="0"/>
              <a:t>Product</a:t>
            </a:r>
            <a:r>
              <a:rPr lang="en-US" sz="2800" dirty="0"/>
              <a:t> </a:t>
            </a:r>
            <a:br>
              <a:rPr lang="en-US" sz="2800" dirty="0"/>
            </a:br>
            <a:r>
              <a:rPr lang="en-US" sz="2800" dirty="0"/>
              <a:t>g</a:t>
            </a:r>
            <a:r>
              <a:rPr sz="2800" dirty="0"/>
              <a:t>raph</a:t>
            </a:r>
          </a:p>
        </p:txBody>
      </p:sp>
      <p:sp>
        <p:nvSpPr>
          <p:cNvPr id="1296" name="Shape 1296"/>
          <p:cNvSpPr/>
          <p:nvPr/>
        </p:nvSpPr>
        <p:spPr>
          <a:xfrm>
            <a:off x="4529094" y="3050013"/>
            <a:ext cx="1611018" cy="933910"/>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500"/>
            </a:lvl1pPr>
          </a:lstStyle>
          <a:p>
            <a:pPr algn="ctr"/>
            <a:r>
              <a:rPr lang="en-US" sz="2800" dirty="0"/>
              <a:t> Reverse </a:t>
            </a:r>
            <a:br>
              <a:rPr lang="en-US" sz="2800" dirty="0"/>
            </a:br>
            <a:r>
              <a:rPr lang="en-US" sz="2800" dirty="0"/>
              <a:t>automata</a:t>
            </a:r>
            <a:endParaRPr sz="2800" dirty="0"/>
          </a:p>
        </p:txBody>
      </p:sp>
      <p:sp>
        <p:nvSpPr>
          <p:cNvPr id="1297" name="Shape 1297"/>
          <p:cNvSpPr/>
          <p:nvPr/>
        </p:nvSpPr>
        <p:spPr>
          <a:xfrm>
            <a:off x="3989029" y="2470926"/>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4" name="TextBox 3"/>
          <p:cNvSpPr txBox="1"/>
          <p:nvPr/>
        </p:nvSpPr>
        <p:spPr>
          <a:xfrm>
            <a:off x="2793411" y="1961858"/>
            <a:ext cx="952692" cy="1200329"/>
          </a:xfrm>
          <a:prstGeom prst="rect">
            <a:avLst/>
          </a:prstGeom>
          <a:noFill/>
        </p:spPr>
        <p:txBody>
          <a:bodyPr wrap="square" rtlCol="0">
            <a:spAutoFit/>
          </a:bodyPr>
          <a:lstStyle/>
          <a:p>
            <a:r>
              <a:rPr lang="en-US" sz="2400" dirty="0"/>
              <a:t>XAB</a:t>
            </a:r>
          </a:p>
          <a:p>
            <a:r>
              <a:rPr lang="mr-IN" sz="2400" dirty="0"/>
              <a:t>(</a:t>
            </a:r>
            <a:r>
              <a:rPr lang="mr-IN" sz="2400" dirty="0" err="1"/>
              <a:t>Σ</a:t>
            </a:r>
            <a:r>
              <a:rPr lang="mr-IN" sz="2400" dirty="0"/>
              <a:t>*)</a:t>
            </a:r>
            <a:r>
              <a:rPr lang="mr-IN" sz="2400" dirty="0" err="1"/>
              <a:t>Y</a:t>
            </a:r>
            <a:endParaRPr lang="en-US" sz="2400" dirty="0"/>
          </a:p>
          <a:p>
            <a:endParaRPr lang="en-US" sz="2400" dirty="0"/>
          </a:p>
        </p:txBody>
      </p:sp>
      <p:sp>
        <p:nvSpPr>
          <p:cNvPr id="78" name="Shape 1296"/>
          <p:cNvSpPr/>
          <p:nvPr/>
        </p:nvSpPr>
        <p:spPr>
          <a:xfrm>
            <a:off x="2482826" y="3032374"/>
            <a:ext cx="1333699" cy="933910"/>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500"/>
            </a:lvl1pPr>
          </a:lstStyle>
          <a:p>
            <a:pPr algn="ctr"/>
            <a:r>
              <a:rPr lang="en-US" sz="2800" dirty="0"/>
              <a:t>Regular</a:t>
            </a:r>
            <a:br>
              <a:rPr lang="en-US" sz="2800" dirty="0"/>
            </a:br>
            <a:r>
              <a:rPr lang="en-US" sz="2800" dirty="0"/>
              <a:t>IR</a:t>
            </a:r>
            <a:endParaRPr sz="2800" dirty="0"/>
          </a:p>
        </p:txBody>
      </p:sp>
      <p:pic>
        <p:nvPicPr>
          <p:cNvPr id="65" name="Picture 64">
            <a:extLst>
              <a:ext uri="{FF2B5EF4-FFF2-40B4-BE49-F238E27FC236}">
                <a16:creationId xmlns="" xmlns:a16="http://schemas.microsoft.com/office/drawing/2014/main" id="{3EEA6829-F212-472F-98EC-63D78B4DC19F}"/>
              </a:ext>
            </a:extLst>
          </p:cNvPr>
          <p:cNvPicPr>
            <a:picLocks noChangeAspect="1"/>
          </p:cNvPicPr>
          <p:nvPr/>
        </p:nvPicPr>
        <p:blipFill>
          <a:blip r:embed="rId4"/>
          <a:stretch>
            <a:fillRect/>
          </a:stretch>
        </p:blipFill>
        <p:spPr>
          <a:xfrm>
            <a:off x="1137721" y="2024619"/>
            <a:ext cx="1038631" cy="1035051"/>
          </a:xfrm>
          <a:prstGeom prst="rect">
            <a:avLst/>
          </a:prstGeom>
        </p:spPr>
      </p:pic>
      <p:grpSp>
        <p:nvGrpSpPr>
          <p:cNvPr id="66" name="Group 65">
            <a:extLst>
              <a:ext uri="{FF2B5EF4-FFF2-40B4-BE49-F238E27FC236}">
                <a16:creationId xmlns="" xmlns:a16="http://schemas.microsoft.com/office/drawing/2014/main" id="{26934752-21D6-4385-BD02-2B216F3E441D}"/>
              </a:ext>
            </a:extLst>
          </p:cNvPr>
          <p:cNvGrpSpPr/>
          <p:nvPr/>
        </p:nvGrpSpPr>
        <p:grpSpPr>
          <a:xfrm>
            <a:off x="8824323" y="1551848"/>
            <a:ext cx="2766245" cy="1947348"/>
            <a:chOff x="7800426" y="2171785"/>
            <a:chExt cx="2766245" cy="1947348"/>
          </a:xfrm>
        </p:grpSpPr>
        <p:grpSp>
          <p:nvGrpSpPr>
            <p:cNvPr id="67" name="Group 271">
              <a:extLst>
                <a:ext uri="{FF2B5EF4-FFF2-40B4-BE49-F238E27FC236}">
                  <a16:creationId xmlns="" xmlns:a16="http://schemas.microsoft.com/office/drawing/2014/main" id="{E378FEEC-762C-4F9E-87B9-602CFCC1130D}"/>
                </a:ext>
              </a:extLst>
            </p:cNvPr>
            <p:cNvGrpSpPr/>
            <p:nvPr/>
          </p:nvGrpSpPr>
          <p:grpSpPr>
            <a:xfrm>
              <a:off x="7800426" y="2401235"/>
              <a:ext cx="2766245" cy="1717898"/>
              <a:chOff x="0" y="464291"/>
              <a:chExt cx="3934213" cy="2443231"/>
            </a:xfrm>
          </p:grpSpPr>
          <p:sp>
            <p:nvSpPr>
              <p:cNvPr id="72" name="Shape 259">
                <a:extLst>
                  <a:ext uri="{FF2B5EF4-FFF2-40B4-BE49-F238E27FC236}">
                    <a16:creationId xmlns="" xmlns:a16="http://schemas.microsoft.com/office/drawing/2014/main" id="{DEBC92F0-7091-4613-919A-405400095F1A}"/>
                  </a:ext>
                </a:extLst>
              </p:cNvPr>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3" name="Shape 260">
                <a:extLst>
                  <a:ext uri="{FF2B5EF4-FFF2-40B4-BE49-F238E27FC236}">
                    <a16:creationId xmlns="" xmlns:a16="http://schemas.microsoft.com/office/drawing/2014/main" id="{9128D447-78BF-40A8-AD8D-7247515FB50A}"/>
                  </a:ext>
                </a:extLst>
              </p:cNvPr>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4" name="Shape 261">
                <a:extLst>
                  <a:ext uri="{FF2B5EF4-FFF2-40B4-BE49-F238E27FC236}">
                    <a16:creationId xmlns="" xmlns:a16="http://schemas.microsoft.com/office/drawing/2014/main" id="{C2ED7B7C-8553-4623-89A8-44A94866D3E9}"/>
                  </a:ext>
                </a:extLst>
              </p:cNvPr>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5" name="Shape 262">
                <a:extLst>
                  <a:ext uri="{FF2B5EF4-FFF2-40B4-BE49-F238E27FC236}">
                    <a16:creationId xmlns="" xmlns:a16="http://schemas.microsoft.com/office/drawing/2014/main" id="{2F6ABA69-332B-4A6A-B7A2-13D01580220C}"/>
                  </a:ext>
                </a:extLst>
              </p:cNvPr>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pic>
            <p:nvPicPr>
              <p:cNvPr id="76" name="pasted-image.png">
                <a:extLst>
                  <a:ext uri="{FF2B5EF4-FFF2-40B4-BE49-F238E27FC236}">
                    <a16:creationId xmlns="" xmlns:a16="http://schemas.microsoft.com/office/drawing/2014/main" id="{A31E5677-3B66-4A66-8F73-962BA3AE7D0D}"/>
                  </a:ext>
                </a:extLst>
              </p:cNvPr>
              <p:cNvPicPr>
                <a:picLocks noChangeAspect="1"/>
              </p:cNvPicPr>
              <p:nvPr/>
            </p:nvPicPr>
            <p:blipFill>
              <a:blip r:embed="rId5">
                <a:extLst/>
              </a:blip>
              <a:srcRect/>
              <a:stretch>
                <a:fillRect/>
              </a:stretch>
            </p:blipFill>
            <p:spPr>
              <a:xfrm>
                <a:off x="0" y="980742"/>
                <a:ext cx="1185227" cy="1185228"/>
              </a:xfrm>
              <a:prstGeom prst="rect">
                <a:avLst/>
              </a:prstGeom>
              <a:ln w="12700" cap="flat">
                <a:noFill/>
                <a:miter lim="400000"/>
              </a:ln>
              <a:effectLst/>
            </p:spPr>
          </p:pic>
          <p:pic>
            <p:nvPicPr>
              <p:cNvPr id="77" name="pasted-image.png">
                <a:extLst>
                  <a:ext uri="{FF2B5EF4-FFF2-40B4-BE49-F238E27FC236}">
                    <a16:creationId xmlns="" xmlns:a16="http://schemas.microsoft.com/office/drawing/2014/main" id="{B2CE9853-A574-4B97-B7D4-FB06BDEEFA81}"/>
                  </a:ext>
                </a:extLst>
              </p:cNvPr>
              <p:cNvPicPr>
                <a:picLocks noChangeAspect="1"/>
              </p:cNvPicPr>
              <p:nvPr/>
            </p:nvPicPr>
            <p:blipFill>
              <a:blip r:embed="rId5">
                <a:extLst/>
              </a:blip>
              <a:srcRect/>
              <a:stretch>
                <a:fillRect/>
              </a:stretch>
            </p:blipFill>
            <p:spPr>
              <a:xfrm>
                <a:off x="1380997" y="1722294"/>
                <a:ext cx="1185228" cy="1185228"/>
              </a:xfrm>
              <a:prstGeom prst="rect">
                <a:avLst/>
              </a:prstGeom>
              <a:ln w="12700" cap="flat">
                <a:noFill/>
                <a:miter lim="400000"/>
              </a:ln>
              <a:effectLst/>
            </p:spPr>
          </p:pic>
          <p:pic>
            <p:nvPicPr>
              <p:cNvPr id="79" name="pasted-image.png">
                <a:extLst>
                  <a:ext uri="{FF2B5EF4-FFF2-40B4-BE49-F238E27FC236}">
                    <a16:creationId xmlns="" xmlns:a16="http://schemas.microsoft.com/office/drawing/2014/main" id="{318DF139-7322-4CA7-BB3C-D38A5EC5455B}"/>
                  </a:ext>
                </a:extLst>
              </p:cNvPr>
              <p:cNvPicPr>
                <a:picLocks noChangeAspect="1"/>
              </p:cNvPicPr>
              <p:nvPr/>
            </p:nvPicPr>
            <p:blipFill>
              <a:blip r:embed="rId5">
                <a:extLst/>
              </a:blip>
              <a:srcRect/>
              <a:stretch>
                <a:fillRect/>
              </a:stretch>
            </p:blipFill>
            <p:spPr>
              <a:xfrm>
                <a:off x="2748986" y="1018842"/>
                <a:ext cx="1185227" cy="1185228"/>
              </a:xfrm>
              <a:prstGeom prst="rect">
                <a:avLst/>
              </a:prstGeom>
              <a:ln w="12700" cap="flat">
                <a:noFill/>
                <a:miter lim="400000"/>
              </a:ln>
              <a:effectLst/>
            </p:spPr>
          </p:pic>
          <p:pic>
            <p:nvPicPr>
              <p:cNvPr id="80" name="pasted-image.png">
                <a:extLst>
                  <a:ext uri="{FF2B5EF4-FFF2-40B4-BE49-F238E27FC236}">
                    <a16:creationId xmlns="" xmlns:a16="http://schemas.microsoft.com/office/drawing/2014/main" id="{50FB11B2-1B03-4BF8-B2E8-88820AA9399A}"/>
                  </a:ext>
                </a:extLst>
              </p:cNvPr>
              <p:cNvPicPr>
                <a:picLocks noChangeAspect="1"/>
              </p:cNvPicPr>
              <p:nvPr/>
            </p:nvPicPr>
            <p:blipFill>
              <a:blip r:embed="rId5">
                <a:extLst/>
              </a:blip>
              <a:srcRect/>
              <a:stretch>
                <a:fillRect/>
              </a:stretch>
            </p:blipFill>
            <p:spPr>
              <a:xfrm>
                <a:off x="1380843" y="464291"/>
                <a:ext cx="1185228" cy="1185227"/>
              </a:xfrm>
              <a:prstGeom prst="rect">
                <a:avLst/>
              </a:prstGeom>
              <a:ln w="12700" cap="flat">
                <a:noFill/>
                <a:miter lim="400000"/>
              </a:ln>
              <a:effectLst/>
            </p:spPr>
          </p:pic>
        </p:grpSp>
        <p:pic>
          <p:nvPicPr>
            <p:cNvPr id="68" name="Picture 67" descr="Image result for text file clip art">
              <a:extLst>
                <a:ext uri="{FF2B5EF4-FFF2-40B4-BE49-F238E27FC236}">
                  <a16:creationId xmlns="" xmlns:a16="http://schemas.microsoft.com/office/drawing/2014/main" id="{0AC77CB7-C97E-499A-8F3D-55BC52D6B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7909" y="2551176"/>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Image result for text file clip art">
              <a:extLst>
                <a:ext uri="{FF2B5EF4-FFF2-40B4-BE49-F238E27FC236}">
                  <a16:creationId xmlns="" xmlns:a16="http://schemas.microsoft.com/office/drawing/2014/main" id="{F1742577-01DA-4B88-943D-B6225B1A4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934" y="256821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Image result for text file clip art">
              <a:extLst>
                <a:ext uri="{FF2B5EF4-FFF2-40B4-BE49-F238E27FC236}">
                  <a16:creationId xmlns="" xmlns:a16="http://schemas.microsoft.com/office/drawing/2014/main" id="{A50BE0BC-29F2-4A78-A52B-7441A3A9F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4167" y="305996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Image result for text file clip art">
              <a:extLst>
                <a:ext uri="{FF2B5EF4-FFF2-40B4-BE49-F238E27FC236}">
                  <a16:creationId xmlns="" xmlns:a16="http://schemas.microsoft.com/office/drawing/2014/main" id="{8DD2373D-93C7-4DC5-8231-AAAC1EBF3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9685" y="2171785"/>
              <a:ext cx="527968" cy="499408"/>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7873152"/>
      </p:ext>
    </p:extLst>
  </p:cSld>
  <p:clrMapOvr>
    <a:masterClrMapping/>
  </p:clrMapOvr>
  <mc:AlternateContent xmlns:mc="http://schemas.openxmlformats.org/markup-compatibility/2006" xmlns:p14="http://schemas.microsoft.com/office/powerpoint/2010/main">
    <mc:Choice Requires="p14">
      <p:transition spd="slow" p14:dur="2000" advTm="133336"/>
    </mc:Choice>
    <mc:Fallback xmlns="">
      <p:transition spd="slow" advTm="133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 grpId="0" animBg="1"/>
      <p:bldP spid="1254" grpId="0" animBg="1"/>
      <p:bldP spid="1255" grpId="0" animBg="1"/>
      <p:bldP spid="1294" grpId="0" animBg="1"/>
      <p:bldP spid="1296" grpId="0" animBg="1"/>
      <p:bldP spid="1297" grpId="0" animBg="1"/>
      <p:bldP spid="4" grpId="0"/>
      <p:bldP spid="7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Shape 1334"/>
          <p:cNvSpPr>
            <a:spLocks noGrp="1"/>
          </p:cNvSpPr>
          <p:nvPr>
            <p:ph type="title"/>
          </p:nvPr>
        </p:nvSpPr>
        <p:spPr>
          <a:prstGeom prst="rect">
            <a:avLst/>
          </a:prstGeom>
        </p:spPr>
        <p:txBody>
          <a:bodyPr/>
          <a:lstStyle/>
          <a:p>
            <a:r>
              <a:rPr lang="en-US" dirty="0"/>
              <a:t>Propane c</a:t>
            </a:r>
            <a:r>
              <a:rPr dirty="0"/>
              <a:t>ompil</a:t>
            </a:r>
            <a:r>
              <a:rPr lang="en-US" dirty="0"/>
              <a:t>er</a:t>
            </a:r>
            <a:r>
              <a:rPr dirty="0"/>
              <a:t>:  A simple </a:t>
            </a:r>
            <a:r>
              <a:rPr lang="en-US" dirty="0"/>
              <a:t>e</a:t>
            </a:r>
            <a:r>
              <a:rPr dirty="0"/>
              <a:t>xample</a:t>
            </a:r>
          </a:p>
        </p:txBody>
      </p:sp>
      <p:grpSp>
        <p:nvGrpSpPr>
          <p:cNvPr id="1362" name="Group 1362"/>
          <p:cNvGrpSpPr/>
          <p:nvPr/>
        </p:nvGrpSpPr>
        <p:grpSpPr>
          <a:xfrm>
            <a:off x="3026370" y="1700821"/>
            <a:ext cx="6139262" cy="2729581"/>
            <a:chOff x="0" y="0"/>
            <a:chExt cx="8731393" cy="3882070"/>
          </a:xfrm>
        </p:grpSpPr>
        <p:sp>
          <p:nvSpPr>
            <p:cNvPr id="1336" name="Shape 1336"/>
            <p:cNvSpPr/>
            <p:nvPr/>
          </p:nvSpPr>
          <p:spPr>
            <a:xfrm>
              <a:off x="2318704" y="0"/>
              <a:ext cx="4093986" cy="3882071"/>
            </a:xfrm>
            <a:prstGeom prst="ellipse">
              <a:avLst/>
            </a:prstGeom>
            <a:solidFill>
              <a:srgbClr val="FEFCE4"/>
            </a:solidFill>
            <a:ln w="25400"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37" name="Shape 1337"/>
            <p:cNvSpPr/>
            <p:nvPr/>
          </p:nvSpPr>
          <p:spPr>
            <a:xfrm>
              <a:off x="4364129" y="1962263"/>
              <a:ext cx="1185447" cy="77583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38" name="Shape 1338"/>
            <p:cNvSpPr/>
            <p:nvPr/>
          </p:nvSpPr>
          <p:spPr>
            <a:xfrm flipV="1">
              <a:off x="4379754" y="1116973"/>
              <a:ext cx="1181053" cy="86008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39" name="Shape 1339"/>
            <p:cNvSpPr/>
            <p:nvPr/>
          </p:nvSpPr>
          <p:spPr>
            <a:xfrm flipV="1">
              <a:off x="3148138" y="1981014"/>
              <a:ext cx="1259546" cy="73431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0" name="Shape 1340"/>
            <p:cNvSpPr/>
            <p:nvPr/>
          </p:nvSpPr>
          <p:spPr>
            <a:xfrm>
              <a:off x="3139368" y="1135874"/>
              <a:ext cx="1259545" cy="797578"/>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1" name="Shape 1341"/>
            <p:cNvSpPr/>
            <p:nvPr/>
          </p:nvSpPr>
          <p:spPr>
            <a:xfrm flipV="1">
              <a:off x="1647802" y="1107405"/>
              <a:ext cx="1495174" cy="90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2" name="Shape 1342"/>
            <p:cNvSpPr/>
            <p:nvPr/>
          </p:nvSpPr>
          <p:spPr>
            <a:xfrm>
              <a:off x="1486289" y="2499602"/>
              <a:ext cx="1673146" cy="19214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3" name="Shape 1343"/>
            <p:cNvSpPr/>
            <p:nvPr/>
          </p:nvSpPr>
          <p:spPr>
            <a:xfrm>
              <a:off x="5601688" y="1118180"/>
              <a:ext cx="1653027" cy="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4" name="Shape 1344"/>
            <p:cNvSpPr/>
            <p:nvPr/>
          </p:nvSpPr>
          <p:spPr>
            <a:xfrm flipV="1">
              <a:off x="5670500" y="2518562"/>
              <a:ext cx="1515403" cy="20070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45" name="Shape 1345"/>
            <p:cNvSpPr/>
            <p:nvPr/>
          </p:nvSpPr>
          <p:spPr>
            <a:xfrm>
              <a:off x="6611036" y="809249"/>
              <a:ext cx="2120359"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Y</a:t>
              </a:r>
            </a:p>
          </p:txBody>
        </p:sp>
        <p:grpSp>
          <p:nvGrpSpPr>
            <p:cNvPr id="1348" name="Group 1348"/>
            <p:cNvGrpSpPr/>
            <p:nvPr/>
          </p:nvGrpSpPr>
          <p:grpSpPr>
            <a:xfrm>
              <a:off x="2754210" y="692190"/>
              <a:ext cx="850901" cy="850901"/>
              <a:chOff x="0" y="0"/>
              <a:chExt cx="850900" cy="850900"/>
            </a:xfrm>
          </p:grpSpPr>
          <p:sp>
            <p:nvSpPr>
              <p:cNvPr id="1346" name="Shape 1346"/>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47" name="Shape 1347"/>
              <p:cNvSpPr/>
              <p:nvPr/>
            </p:nvSpPr>
            <p:spPr>
              <a:xfrm>
                <a:off x="241237" y="152399"/>
                <a:ext cx="326015"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A</a:t>
                </a:r>
              </a:p>
            </p:txBody>
          </p:sp>
        </p:grpSp>
        <p:grpSp>
          <p:nvGrpSpPr>
            <p:cNvPr id="1351" name="Group 1351"/>
            <p:cNvGrpSpPr/>
            <p:nvPr/>
          </p:nvGrpSpPr>
          <p:grpSpPr>
            <a:xfrm>
              <a:off x="3940247" y="1515585"/>
              <a:ext cx="850901" cy="850901"/>
              <a:chOff x="0" y="0"/>
              <a:chExt cx="850900" cy="850900"/>
            </a:xfrm>
          </p:grpSpPr>
          <p:sp>
            <p:nvSpPr>
              <p:cNvPr id="1349" name="Shape 1349"/>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50" name="Shape 1350"/>
              <p:cNvSpPr/>
              <p:nvPr/>
            </p:nvSpPr>
            <p:spPr>
              <a:xfrm>
                <a:off x="233425" y="152399"/>
                <a:ext cx="30777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C</a:t>
                </a:r>
              </a:p>
            </p:txBody>
          </p:sp>
        </p:grpSp>
        <p:grpSp>
          <p:nvGrpSpPr>
            <p:cNvPr id="1354" name="Group 1354"/>
            <p:cNvGrpSpPr/>
            <p:nvPr/>
          </p:nvGrpSpPr>
          <p:grpSpPr>
            <a:xfrm>
              <a:off x="5126283" y="692190"/>
              <a:ext cx="850901" cy="850901"/>
              <a:chOff x="0" y="0"/>
              <a:chExt cx="850900" cy="850900"/>
            </a:xfrm>
          </p:grpSpPr>
          <p:sp>
            <p:nvSpPr>
              <p:cNvPr id="1352" name="Shape 1352"/>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53" name="Shape 1353"/>
              <p:cNvSpPr/>
              <p:nvPr/>
            </p:nvSpPr>
            <p:spPr>
              <a:xfrm>
                <a:off x="233425" y="152399"/>
                <a:ext cx="339694"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D</a:t>
                </a:r>
              </a:p>
            </p:txBody>
          </p:sp>
        </p:grpSp>
        <p:grpSp>
          <p:nvGrpSpPr>
            <p:cNvPr id="1357" name="Group 1357"/>
            <p:cNvGrpSpPr/>
            <p:nvPr/>
          </p:nvGrpSpPr>
          <p:grpSpPr>
            <a:xfrm>
              <a:off x="5126283" y="2276202"/>
              <a:ext cx="850901" cy="850901"/>
              <a:chOff x="0" y="0"/>
              <a:chExt cx="850900" cy="850900"/>
            </a:xfrm>
          </p:grpSpPr>
          <p:sp>
            <p:nvSpPr>
              <p:cNvPr id="1355" name="Shape 1355"/>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56" name="Shape 1356"/>
              <p:cNvSpPr/>
              <p:nvPr/>
            </p:nvSpPr>
            <p:spPr>
              <a:xfrm>
                <a:off x="233425" y="152399"/>
                <a:ext cx="289538"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E</a:t>
                </a:r>
              </a:p>
            </p:txBody>
          </p:sp>
        </p:grpSp>
        <p:grpSp>
          <p:nvGrpSpPr>
            <p:cNvPr id="1360" name="Group 1360"/>
            <p:cNvGrpSpPr/>
            <p:nvPr/>
          </p:nvGrpSpPr>
          <p:grpSpPr>
            <a:xfrm>
              <a:off x="2754210" y="2276202"/>
              <a:ext cx="850901" cy="850901"/>
              <a:chOff x="0" y="0"/>
              <a:chExt cx="850900" cy="850900"/>
            </a:xfrm>
          </p:grpSpPr>
          <p:sp>
            <p:nvSpPr>
              <p:cNvPr id="1358" name="Shape 1358"/>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359" name="Shape 1359"/>
              <p:cNvSpPr/>
              <p:nvPr/>
            </p:nvSpPr>
            <p:spPr>
              <a:xfrm>
                <a:off x="241237" y="152399"/>
                <a:ext cx="31233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B</a:t>
                </a:r>
              </a:p>
            </p:txBody>
          </p:sp>
        </p:grpSp>
        <p:sp>
          <p:nvSpPr>
            <p:cNvPr id="1361" name="Shape 1361"/>
            <p:cNvSpPr/>
            <p:nvPr/>
          </p:nvSpPr>
          <p:spPr>
            <a:xfrm>
              <a:off x="-1" y="977667"/>
              <a:ext cx="2120360"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X</a:t>
              </a:r>
            </a:p>
          </p:txBody>
        </p:sp>
      </p:grpSp>
      <p:sp>
        <p:nvSpPr>
          <p:cNvPr id="32" name="Shape 1366"/>
          <p:cNvSpPr/>
          <p:nvPr/>
        </p:nvSpPr>
        <p:spPr>
          <a:xfrm>
            <a:off x="2487168" y="4719330"/>
            <a:ext cx="7223760" cy="3836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defRPr sz="3400">
                <a:latin typeface="Courier New"/>
                <a:ea typeface="Courier New"/>
                <a:cs typeface="Courier New"/>
                <a:sym typeface="Courier New"/>
              </a:defRPr>
            </a:pPr>
            <a:r>
              <a:rPr lang="en-US" sz="2400" dirty="0"/>
              <a:t>P </a:t>
            </a:r>
            <a:r>
              <a:rPr lang="en-US" sz="2400" dirty="0">
                <a:sym typeface="Wingdings"/>
              </a:rPr>
              <a:t>=&gt;</a:t>
            </a:r>
            <a:r>
              <a:rPr lang="en-US" sz="2400" b="1" dirty="0">
                <a:sym typeface="Wingdings"/>
              </a:rPr>
              <a:t> </a:t>
            </a:r>
            <a:r>
              <a:rPr sz="2400" dirty="0"/>
              <a:t>(</a:t>
            </a:r>
            <a:r>
              <a:rPr sz="2400" b="1" dirty="0"/>
              <a:t>path</a:t>
            </a:r>
            <a:r>
              <a:rPr sz="2400" dirty="0"/>
              <a:t>(</a:t>
            </a:r>
            <a:r>
              <a:rPr lang="en-US" sz="2400" dirty="0"/>
              <a:t>X,</a:t>
            </a:r>
            <a:r>
              <a:rPr sz="2400" dirty="0"/>
              <a:t>A,C,D) </a:t>
            </a:r>
            <a:r>
              <a:rPr lang="en-US" sz="2400" dirty="0"/>
              <a:t>&gt;</a:t>
            </a:r>
            <a:r>
              <a:rPr sz="2400" dirty="0"/>
              <a:t>&gt; </a:t>
            </a:r>
            <a:r>
              <a:rPr sz="2400" b="1" dirty="0"/>
              <a:t>any</a:t>
            </a:r>
            <a:r>
              <a:rPr sz="2400" dirty="0"/>
              <a:t>)</a:t>
            </a:r>
            <a:r>
              <a:rPr lang="mr-IN" sz="2400" dirty="0"/>
              <a:t> &amp; </a:t>
            </a:r>
            <a:r>
              <a:rPr lang="mr-IN" sz="2400" b="1" dirty="0"/>
              <a:t>end</a:t>
            </a:r>
            <a:r>
              <a:rPr lang="mr-IN" sz="2400" dirty="0"/>
              <a:t>(Y)</a:t>
            </a:r>
            <a:r>
              <a:rPr lang="en-US" sz="2400" dirty="0"/>
              <a:t> </a:t>
            </a:r>
            <a:endParaRPr sz="2400" dirty="0"/>
          </a:p>
        </p:txBody>
      </p:sp>
    </p:spTree>
    <p:custDataLst>
      <p:tags r:id="rId1"/>
    </p:custDataLst>
    <p:extLst>
      <p:ext uri="{BB962C8B-B14F-4D97-AF65-F5344CB8AC3E}">
        <p14:creationId xmlns:p14="http://schemas.microsoft.com/office/powerpoint/2010/main" val="458686977"/>
      </p:ext>
    </p:extLst>
  </p:cSld>
  <p:clrMapOvr>
    <a:masterClrMapping/>
  </p:clrMapOvr>
  <p:transition spd="med" advTm="2501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 name="Shape 1334"/>
          <p:cNvSpPr>
            <a:spLocks noGrp="1"/>
          </p:cNvSpPr>
          <p:nvPr>
            <p:ph type="title"/>
          </p:nvPr>
        </p:nvSpPr>
        <p:spPr>
          <a:prstGeom prst="rect">
            <a:avLst/>
          </a:prstGeom>
        </p:spPr>
        <p:txBody>
          <a:bodyPr/>
          <a:lstStyle/>
          <a:p>
            <a:r>
              <a:rPr lang="en-US" b="1" dirty="0">
                <a:solidFill>
                  <a:srgbClr val="5E92C5"/>
                </a:solidFill>
                <a:latin typeface="+mj-lt"/>
              </a:rPr>
              <a:t>(1) Policy </a:t>
            </a:r>
            <a:r>
              <a:rPr lang="en-US" b="1" dirty="0">
                <a:solidFill>
                  <a:srgbClr val="5E92C5"/>
                </a:solidFill>
                <a:latin typeface="+mj-lt"/>
                <a:sym typeface="Wingdings"/>
              </a:rPr>
              <a:t> Regular IR</a:t>
            </a:r>
            <a:endParaRPr b="1" dirty="0">
              <a:solidFill>
                <a:srgbClr val="5E92C5"/>
              </a:solidFill>
              <a:latin typeface="+mj-lt"/>
            </a:endParaRPr>
          </a:p>
        </p:txBody>
      </p:sp>
      <p:sp>
        <p:nvSpPr>
          <p:cNvPr id="1364" name="Shape 1364"/>
          <p:cNvSpPr/>
          <p:nvPr/>
        </p:nvSpPr>
        <p:spPr>
          <a:xfrm rot="5400000">
            <a:off x="5778717" y="5402945"/>
            <a:ext cx="638340" cy="434227"/>
          </a:xfrm>
          <a:prstGeom prst="rightArrow">
            <a:avLst>
              <a:gd name="adj1" fmla="val 41122"/>
              <a:gd name="adj2" fmla="val 61240"/>
            </a:avLst>
          </a:prstGeom>
          <a:solidFill>
            <a:schemeClr val="bg2"/>
          </a:solidFill>
          <a:ln w="19050">
            <a:solidFill>
              <a:schemeClr val="tx1"/>
            </a:solidFill>
            <a:miter lim="400000"/>
          </a:ln>
        </p:spPr>
        <p:txBody>
          <a:bodyPr lIns="35719" tIns="35719" rIns="35719" bIns="35719" anchor="ctr"/>
          <a:lstStyle/>
          <a:p>
            <a:pPr>
              <a:defRPr>
                <a:latin typeface="Courier New"/>
                <a:ea typeface="Courier New"/>
                <a:cs typeface="Courier New"/>
                <a:sym typeface="Courier New"/>
              </a:defRPr>
            </a:pPr>
            <a:endParaRPr sz="1266"/>
          </a:p>
        </p:txBody>
      </p:sp>
      <p:sp>
        <p:nvSpPr>
          <p:cNvPr id="1365" name="Shape 1365"/>
          <p:cNvSpPr/>
          <p:nvPr/>
        </p:nvSpPr>
        <p:spPr>
          <a:xfrm>
            <a:off x="4381750" y="6118445"/>
            <a:ext cx="3475214" cy="390973"/>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defRPr sz="3400">
                <a:latin typeface="Courier New"/>
                <a:ea typeface="Courier New"/>
                <a:cs typeface="Courier New"/>
                <a:sym typeface="Courier New"/>
              </a:defRPr>
            </a:pPr>
            <a:r>
              <a:rPr sz="2400" dirty="0"/>
              <a:t>XACDY </a:t>
            </a:r>
            <a:r>
              <a:rPr lang="en-US" sz="2400" dirty="0"/>
              <a:t>&gt;</a:t>
            </a:r>
            <a:r>
              <a:rPr sz="2400" dirty="0"/>
              <a:t>&gt; (Σ*)Y</a:t>
            </a:r>
          </a:p>
        </p:txBody>
      </p:sp>
      <p:grpSp>
        <p:nvGrpSpPr>
          <p:cNvPr id="33" name="Group 1362">
            <a:extLst>
              <a:ext uri="{FF2B5EF4-FFF2-40B4-BE49-F238E27FC236}">
                <a16:creationId xmlns="" xmlns:a16="http://schemas.microsoft.com/office/drawing/2014/main" id="{AF6C9B7C-E614-40F5-8E41-66B3D5327CAB}"/>
              </a:ext>
            </a:extLst>
          </p:cNvPr>
          <p:cNvGrpSpPr/>
          <p:nvPr/>
        </p:nvGrpSpPr>
        <p:grpSpPr>
          <a:xfrm>
            <a:off x="3026370" y="1700821"/>
            <a:ext cx="6139262" cy="2729581"/>
            <a:chOff x="0" y="0"/>
            <a:chExt cx="8731393" cy="3882070"/>
          </a:xfrm>
        </p:grpSpPr>
        <p:sp>
          <p:nvSpPr>
            <p:cNvPr id="35" name="Shape 1336">
              <a:extLst>
                <a:ext uri="{FF2B5EF4-FFF2-40B4-BE49-F238E27FC236}">
                  <a16:creationId xmlns="" xmlns:a16="http://schemas.microsoft.com/office/drawing/2014/main" id="{03F9FC86-DDF6-4D41-BE27-F3FC61B21630}"/>
                </a:ext>
              </a:extLst>
            </p:cNvPr>
            <p:cNvSpPr/>
            <p:nvPr/>
          </p:nvSpPr>
          <p:spPr>
            <a:xfrm>
              <a:off x="2318704" y="0"/>
              <a:ext cx="4093986" cy="3882071"/>
            </a:xfrm>
            <a:prstGeom prst="ellipse">
              <a:avLst/>
            </a:prstGeom>
            <a:solidFill>
              <a:srgbClr val="FEFCE4"/>
            </a:solidFill>
            <a:ln w="25400"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36" name="Shape 1337">
              <a:extLst>
                <a:ext uri="{FF2B5EF4-FFF2-40B4-BE49-F238E27FC236}">
                  <a16:creationId xmlns="" xmlns:a16="http://schemas.microsoft.com/office/drawing/2014/main" id="{BAF8C326-7CD0-441B-B4AF-98A09A4D3BCA}"/>
                </a:ext>
              </a:extLst>
            </p:cNvPr>
            <p:cNvSpPr/>
            <p:nvPr/>
          </p:nvSpPr>
          <p:spPr>
            <a:xfrm>
              <a:off x="4364129" y="1962263"/>
              <a:ext cx="1185447" cy="77583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7" name="Shape 1338">
              <a:extLst>
                <a:ext uri="{FF2B5EF4-FFF2-40B4-BE49-F238E27FC236}">
                  <a16:creationId xmlns="" xmlns:a16="http://schemas.microsoft.com/office/drawing/2014/main" id="{D4ABC1A3-F67D-40B7-B719-18570E7F8864}"/>
                </a:ext>
              </a:extLst>
            </p:cNvPr>
            <p:cNvSpPr/>
            <p:nvPr/>
          </p:nvSpPr>
          <p:spPr>
            <a:xfrm flipV="1">
              <a:off x="4379754" y="1116973"/>
              <a:ext cx="1181053" cy="86008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8" name="Shape 1339">
              <a:extLst>
                <a:ext uri="{FF2B5EF4-FFF2-40B4-BE49-F238E27FC236}">
                  <a16:creationId xmlns="" xmlns:a16="http://schemas.microsoft.com/office/drawing/2014/main" id="{900043FC-F653-4F9D-9E16-10EB6F83E7B0}"/>
                </a:ext>
              </a:extLst>
            </p:cNvPr>
            <p:cNvSpPr/>
            <p:nvPr/>
          </p:nvSpPr>
          <p:spPr>
            <a:xfrm flipV="1">
              <a:off x="3148138" y="1981014"/>
              <a:ext cx="1259546" cy="73431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 name="Shape 1340">
              <a:extLst>
                <a:ext uri="{FF2B5EF4-FFF2-40B4-BE49-F238E27FC236}">
                  <a16:creationId xmlns="" xmlns:a16="http://schemas.microsoft.com/office/drawing/2014/main" id="{ED2EABE6-BB93-43D6-A820-EEC4938AAA07}"/>
                </a:ext>
              </a:extLst>
            </p:cNvPr>
            <p:cNvSpPr/>
            <p:nvPr/>
          </p:nvSpPr>
          <p:spPr>
            <a:xfrm>
              <a:off x="3139368" y="1135874"/>
              <a:ext cx="1259545" cy="797578"/>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0" name="Shape 1341">
              <a:extLst>
                <a:ext uri="{FF2B5EF4-FFF2-40B4-BE49-F238E27FC236}">
                  <a16:creationId xmlns="" xmlns:a16="http://schemas.microsoft.com/office/drawing/2014/main" id="{0E239D2A-E373-46BF-BBC3-F871146B5911}"/>
                </a:ext>
              </a:extLst>
            </p:cNvPr>
            <p:cNvSpPr/>
            <p:nvPr/>
          </p:nvSpPr>
          <p:spPr>
            <a:xfrm flipV="1">
              <a:off x="1647802" y="1107405"/>
              <a:ext cx="1495174" cy="90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1" name="Shape 1342">
              <a:extLst>
                <a:ext uri="{FF2B5EF4-FFF2-40B4-BE49-F238E27FC236}">
                  <a16:creationId xmlns="" xmlns:a16="http://schemas.microsoft.com/office/drawing/2014/main" id="{BDAABF51-7D20-4E0F-8B09-B1A5428F9AC0}"/>
                </a:ext>
              </a:extLst>
            </p:cNvPr>
            <p:cNvSpPr/>
            <p:nvPr/>
          </p:nvSpPr>
          <p:spPr>
            <a:xfrm>
              <a:off x="1486289" y="2499602"/>
              <a:ext cx="1673146" cy="19214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 name="Shape 1343">
              <a:extLst>
                <a:ext uri="{FF2B5EF4-FFF2-40B4-BE49-F238E27FC236}">
                  <a16:creationId xmlns="" xmlns:a16="http://schemas.microsoft.com/office/drawing/2014/main" id="{921EA7FC-E534-4FB5-A600-9F4D7D357403}"/>
                </a:ext>
              </a:extLst>
            </p:cNvPr>
            <p:cNvSpPr/>
            <p:nvPr/>
          </p:nvSpPr>
          <p:spPr>
            <a:xfrm>
              <a:off x="5601688" y="1118180"/>
              <a:ext cx="1653027" cy="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3" name="Shape 1344">
              <a:extLst>
                <a:ext uri="{FF2B5EF4-FFF2-40B4-BE49-F238E27FC236}">
                  <a16:creationId xmlns="" xmlns:a16="http://schemas.microsoft.com/office/drawing/2014/main" id="{39A12933-EB67-485F-86DB-C6FAC3302625}"/>
                </a:ext>
              </a:extLst>
            </p:cNvPr>
            <p:cNvSpPr/>
            <p:nvPr/>
          </p:nvSpPr>
          <p:spPr>
            <a:xfrm flipV="1">
              <a:off x="5670500" y="2518562"/>
              <a:ext cx="1515403" cy="20070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 name="Shape 1345">
              <a:extLst>
                <a:ext uri="{FF2B5EF4-FFF2-40B4-BE49-F238E27FC236}">
                  <a16:creationId xmlns="" xmlns:a16="http://schemas.microsoft.com/office/drawing/2014/main" id="{C7A6C56B-6446-4709-B274-2008EFB471D5}"/>
                </a:ext>
              </a:extLst>
            </p:cNvPr>
            <p:cNvSpPr/>
            <p:nvPr/>
          </p:nvSpPr>
          <p:spPr>
            <a:xfrm>
              <a:off x="6611036" y="809249"/>
              <a:ext cx="2120359"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Y</a:t>
              </a:r>
            </a:p>
          </p:txBody>
        </p:sp>
        <p:grpSp>
          <p:nvGrpSpPr>
            <p:cNvPr id="45" name="Group 1348">
              <a:extLst>
                <a:ext uri="{FF2B5EF4-FFF2-40B4-BE49-F238E27FC236}">
                  <a16:creationId xmlns="" xmlns:a16="http://schemas.microsoft.com/office/drawing/2014/main" id="{78B5A781-2837-4BD7-B48C-8E68EF4D7E25}"/>
                </a:ext>
              </a:extLst>
            </p:cNvPr>
            <p:cNvGrpSpPr/>
            <p:nvPr/>
          </p:nvGrpSpPr>
          <p:grpSpPr>
            <a:xfrm>
              <a:off x="2754210" y="692190"/>
              <a:ext cx="850901" cy="850901"/>
              <a:chOff x="0" y="0"/>
              <a:chExt cx="850900" cy="850900"/>
            </a:xfrm>
          </p:grpSpPr>
          <p:sp>
            <p:nvSpPr>
              <p:cNvPr id="59" name="Shape 1346">
                <a:extLst>
                  <a:ext uri="{FF2B5EF4-FFF2-40B4-BE49-F238E27FC236}">
                    <a16:creationId xmlns="" xmlns:a16="http://schemas.microsoft.com/office/drawing/2014/main" id="{E4931EBF-51BB-4462-B072-02BE5A5350C0}"/>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60" name="Shape 1347">
                <a:extLst>
                  <a:ext uri="{FF2B5EF4-FFF2-40B4-BE49-F238E27FC236}">
                    <a16:creationId xmlns="" xmlns:a16="http://schemas.microsoft.com/office/drawing/2014/main" id="{3748F40F-A509-462C-B83E-95364941DFFD}"/>
                  </a:ext>
                </a:extLst>
              </p:cNvPr>
              <p:cNvSpPr/>
              <p:nvPr/>
            </p:nvSpPr>
            <p:spPr>
              <a:xfrm>
                <a:off x="241237" y="152399"/>
                <a:ext cx="326015"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A</a:t>
                </a:r>
              </a:p>
            </p:txBody>
          </p:sp>
        </p:grpSp>
        <p:grpSp>
          <p:nvGrpSpPr>
            <p:cNvPr id="46" name="Group 1351">
              <a:extLst>
                <a:ext uri="{FF2B5EF4-FFF2-40B4-BE49-F238E27FC236}">
                  <a16:creationId xmlns="" xmlns:a16="http://schemas.microsoft.com/office/drawing/2014/main" id="{C868B76E-7779-4B9F-99CA-A644035EF25C}"/>
                </a:ext>
              </a:extLst>
            </p:cNvPr>
            <p:cNvGrpSpPr/>
            <p:nvPr/>
          </p:nvGrpSpPr>
          <p:grpSpPr>
            <a:xfrm>
              <a:off x="3940247" y="1515585"/>
              <a:ext cx="850901" cy="850901"/>
              <a:chOff x="0" y="0"/>
              <a:chExt cx="850900" cy="850900"/>
            </a:xfrm>
          </p:grpSpPr>
          <p:sp>
            <p:nvSpPr>
              <p:cNvPr id="57" name="Shape 1349">
                <a:extLst>
                  <a:ext uri="{FF2B5EF4-FFF2-40B4-BE49-F238E27FC236}">
                    <a16:creationId xmlns="" xmlns:a16="http://schemas.microsoft.com/office/drawing/2014/main" id="{B04B2892-0CB8-4D02-A9E8-F9B6EEAC4E2F}"/>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58" name="Shape 1350">
                <a:extLst>
                  <a:ext uri="{FF2B5EF4-FFF2-40B4-BE49-F238E27FC236}">
                    <a16:creationId xmlns="" xmlns:a16="http://schemas.microsoft.com/office/drawing/2014/main" id="{819CD77E-40DE-40B9-A695-18AD08E332B1}"/>
                  </a:ext>
                </a:extLst>
              </p:cNvPr>
              <p:cNvSpPr/>
              <p:nvPr/>
            </p:nvSpPr>
            <p:spPr>
              <a:xfrm>
                <a:off x="233425" y="152399"/>
                <a:ext cx="30777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C</a:t>
                </a:r>
              </a:p>
            </p:txBody>
          </p:sp>
        </p:grpSp>
        <p:grpSp>
          <p:nvGrpSpPr>
            <p:cNvPr id="47" name="Group 1354">
              <a:extLst>
                <a:ext uri="{FF2B5EF4-FFF2-40B4-BE49-F238E27FC236}">
                  <a16:creationId xmlns="" xmlns:a16="http://schemas.microsoft.com/office/drawing/2014/main" id="{B9BF0894-CDCE-4548-884B-67574988EDF7}"/>
                </a:ext>
              </a:extLst>
            </p:cNvPr>
            <p:cNvGrpSpPr/>
            <p:nvPr/>
          </p:nvGrpSpPr>
          <p:grpSpPr>
            <a:xfrm>
              <a:off x="5126283" y="692190"/>
              <a:ext cx="850901" cy="850901"/>
              <a:chOff x="0" y="0"/>
              <a:chExt cx="850900" cy="850900"/>
            </a:xfrm>
          </p:grpSpPr>
          <p:sp>
            <p:nvSpPr>
              <p:cNvPr id="55" name="Shape 1352">
                <a:extLst>
                  <a:ext uri="{FF2B5EF4-FFF2-40B4-BE49-F238E27FC236}">
                    <a16:creationId xmlns="" xmlns:a16="http://schemas.microsoft.com/office/drawing/2014/main" id="{F0EE81C6-A43F-4BCA-8055-E20EDA3A26EE}"/>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56" name="Shape 1353">
                <a:extLst>
                  <a:ext uri="{FF2B5EF4-FFF2-40B4-BE49-F238E27FC236}">
                    <a16:creationId xmlns="" xmlns:a16="http://schemas.microsoft.com/office/drawing/2014/main" id="{1A4E0F7A-7D49-47EE-96FE-1397FCA0A9CB}"/>
                  </a:ext>
                </a:extLst>
              </p:cNvPr>
              <p:cNvSpPr/>
              <p:nvPr/>
            </p:nvSpPr>
            <p:spPr>
              <a:xfrm>
                <a:off x="233425" y="152399"/>
                <a:ext cx="339694"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D</a:t>
                </a:r>
              </a:p>
            </p:txBody>
          </p:sp>
        </p:grpSp>
        <p:grpSp>
          <p:nvGrpSpPr>
            <p:cNvPr id="48" name="Group 1357">
              <a:extLst>
                <a:ext uri="{FF2B5EF4-FFF2-40B4-BE49-F238E27FC236}">
                  <a16:creationId xmlns="" xmlns:a16="http://schemas.microsoft.com/office/drawing/2014/main" id="{88B0273F-02E1-4A08-B1C7-709C4F9BB9CB}"/>
                </a:ext>
              </a:extLst>
            </p:cNvPr>
            <p:cNvGrpSpPr/>
            <p:nvPr/>
          </p:nvGrpSpPr>
          <p:grpSpPr>
            <a:xfrm>
              <a:off x="5126283" y="2276202"/>
              <a:ext cx="850901" cy="850901"/>
              <a:chOff x="0" y="0"/>
              <a:chExt cx="850900" cy="850900"/>
            </a:xfrm>
          </p:grpSpPr>
          <p:sp>
            <p:nvSpPr>
              <p:cNvPr id="53" name="Shape 1355">
                <a:extLst>
                  <a:ext uri="{FF2B5EF4-FFF2-40B4-BE49-F238E27FC236}">
                    <a16:creationId xmlns="" xmlns:a16="http://schemas.microsoft.com/office/drawing/2014/main" id="{5D16F88D-9F2A-49CA-8EC5-CC1DFB83C4D0}"/>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54" name="Shape 1356">
                <a:extLst>
                  <a:ext uri="{FF2B5EF4-FFF2-40B4-BE49-F238E27FC236}">
                    <a16:creationId xmlns="" xmlns:a16="http://schemas.microsoft.com/office/drawing/2014/main" id="{B7ADE16C-B6E4-4368-B48D-4D08A5306CA6}"/>
                  </a:ext>
                </a:extLst>
              </p:cNvPr>
              <p:cNvSpPr/>
              <p:nvPr/>
            </p:nvSpPr>
            <p:spPr>
              <a:xfrm>
                <a:off x="233425" y="152399"/>
                <a:ext cx="289538"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E</a:t>
                </a:r>
              </a:p>
            </p:txBody>
          </p:sp>
        </p:grpSp>
        <p:grpSp>
          <p:nvGrpSpPr>
            <p:cNvPr id="49" name="Group 1360">
              <a:extLst>
                <a:ext uri="{FF2B5EF4-FFF2-40B4-BE49-F238E27FC236}">
                  <a16:creationId xmlns="" xmlns:a16="http://schemas.microsoft.com/office/drawing/2014/main" id="{477BC165-D21F-4287-BCBE-C5F1F022AF17}"/>
                </a:ext>
              </a:extLst>
            </p:cNvPr>
            <p:cNvGrpSpPr/>
            <p:nvPr/>
          </p:nvGrpSpPr>
          <p:grpSpPr>
            <a:xfrm>
              <a:off x="2754210" y="2276202"/>
              <a:ext cx="850901" cy="850901"/>
              <a:chOff x="0" y="0"/>
              <a:chExt cx="850900" cy="850900"/>
            </a:xfrm>
          </p:grpSpPr>
          <p:sp>
            <p:nvSpPr>
              <p:cNvPr id="51" name="Shape 1358">
                <a:extLst>
                  <a:ext uri="{FF2B5EF4-FFF2-40B4-BE49-F238E27FC236}">
                    <a16:creationId xmlns="" xmlns:a16="http://schemas.microsoft.com/office/drawing/2014/main" id="{880BB2B4-869E-4A8B-BD60-3A3CEC141722}"/>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52" name="Shape 1359">
                <a:extLst>
                  <a:ext uri="{FF2B5EF4-FFF2-40B4-BE49-F238E27FC236}">
                    <a16:creationId xmlns="" xmlns:a16="http://schemas.microsoft.com/office/drawing/2014/main" id="{C3B06C29-D1FC-48C3-8755-AFBCAE84BA33}"/>
                  </a:ext>
                </a:extLst>
              </p:cNvPr>
              <p:cNvSpPr/>
              <p:nvPr/>
            </p:nvSpPr>
            <p:spPr>
              <a:xfrm>
                <a:off x="241237" y="152399"/>
                <a:ext cx="31233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B</a:t>
                </a:r>
              </a:p>
            </p:txBody>
          </p:sp>
        </p:grpSp>
        <p:sp>
          <p:nvSpPr>
            <p:cNvPr id="50" name="Shape 1361">
              <a:extLst>
                <a:ext uri="{FF2B5EF4-FFF2-40B4-BE49-F238E27FC236}">
                  <a16:creationId xmlns="" xmlns:a16="http://schemas.microsoft.com/office/drawing/2014/main" id="{4D3DCF68-C940-4512-B4E2-02B9DF378FEF}"/>
                </a:ext>
              </a:extLst>
            </p:cNvPr>
            <p:cNvSpPr/>
            <p:nvPr/>
          </p:nvSpPr>
          <p:spPr>
            <a:xfrm>
              <a:off x="-1" y="977667"/>
              <a:ext cx="2120360"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X</a:t>
              </a:r>
            </a:p>
          </p:txBody>
        </p:sp>
      </p:grpSp>
      <p:sp>
        <p:nvSpPr>
          <p:cNvPr id="61" name="Shape 1366">
            <a:extLst>
              <a:ext uri="{FF2B5EF4-FFF2-40B4-BE49-F238E27FC236}">
                <a16:creationId xmlns="" xmlns:a16="http://schemas.microsoft.com/office/drawing/2014/main" id="{A9EC3C8C-9F59-4E26-9796-74F282E4881E}"/>
              </a:ext>
            </a:extLst>
          </p:cNvPr>
          <p:cNvSpPr/>
          <p:nvPr/>
        </p:nvSpPr>
        <p:spPr>
          <a:xfrm>
            <a:off x="2487168" y="4719330"/>
            <a:ext cx="7223760" cy="38362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defRPr sz="3400">
                <a:latin typeface="Courier New"/>
                <a:ea typeface="Courier New"/>
                <a:cs typeface="Courier New"/>
                <a:sym typeface="Courier New"/>
              </a:defRPr>
            </a:pPr>
            <a:r>
              <a:rPr lang="en-US" sz="2400" dirty="0"/>
              <a:t>P </a:t>
            </a:r>
            <a:r>
              <a:rPr lang="en-US" sz="2400" dirty="0">
                <a:sym typeface="Wingdings"/>
              </a:rPr>
              <a:t>=&gt;</a:t>
            </a:r>
            <a:r>
              <a:rPr lang="en-US" sz="2400" b="1" dirty="0">
                <a:sym typeface="Wingdings"/>
              </a:rPr>
              <a:t> </a:t>
            </a:r>
            <a:r>
              <a:rPr sz="2400" dirty="0"/>
              <a:t>(</a:t>
            </a:r>
            <a:r>
              <a:rPr sz="2400" b="1" dirty="0"/>
              <a:t>path</a:t>
            </a:r>
            <a:r>
              <a:rPr sz="2400" dirty="0"/>
              <a:t>(</a:t>
            </a:r>
            <a:r>
              <a:rPr lang="en-US" sz="2400" dirty="0"/>
              <a:t>X,</a:t>
            </a:r>
            <a:r>
              <a:rPr sz="2400" dirty="0"/>
              <a:t>A,C,D) </a:t>
            </a:r>
            <a:r>
              <a:rPr lang="en-US" sz="2400" dirty="0"/>
              <a:t>&gt;</a:t>
            </a:r>
            <a:r>
              <a:rPr sz="2400" dirty="0"/>
              <a:t>&gt; </a:t>
            </a:r>
            <a:r>
              <a:rPr sz="2400" b="1" dirty="0"/>
              <a:t>any</a:t>
            </a:r>
            <a:r>
              <a:rPr sz="2400" dirty="0"/>
              <a:t>)</a:t>
            </a:r>
            <a:r>
              <a:rPr lang="mr-IN" sz="2400" dirty="0"/>
              <a:t> &amp; </a:t>
            </a:r>
            <a:r>
              <a:rPr lang="mr-IN" sz="2400" b="1" dirty="0"/>
              <a:t>end</a:t>
            </a:r>
            <a:r>
              <a:rPr lang="mr-IN" sz="2400" dirty="0"/>
              <a:t>(Y)</a:t>
            </a:r>
            <a:r>
              <a:rPr lang="en-US" sz="2400" dirty="0"/>
              <a:t> </a:t>
            </a:r>
            <a:endParaRPr sz="2400" dirty="0"/>
          </a:p>
        </p:txBody>
      </p:sp>
    </p:spTree>
    <p:custDataLst>
      <p:tags r:id="rId1"/>
    </p:custDataLst>
    <p:extLst>
      <p:ext uri="{BB962C8B-B14F-4D97-AF65-F5344CB8AC3E}">
        <p14:creationId xmlns:p14="http://schemas.microsoft.com/office/powerpoint/2010/main" val="294315357"/>
      </p:ext>
    </p:extLst>
  </p:cSld>
  <p:clrMapOvr>
    <a:masterClrMapping/>
  </p:clrMapOvr>
  <p:transition spd="med" advTm="25658"/>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cxnSp>
        <p:nvCxnSpPr>
          <p:cNvPr id="64" name="Straight Arrow Connector 63"/>
          <p:cNvCxnSpPr/>
          <p:nvPr/>
        </p:nvCxnSpPr>
        <p:spPr>
          <a:xfrm>
            <a:off x="2940308"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Shape 319" descr="Related image"/>
          <p:cNvPicPr preferRelativeResize="0"/>
          <p:nvPr/>
        </p:nvPicPr>
        <p:blipFill rotWithShape="1">
          <a:blip r:embed="rId4">
            <a:alphaModFix/>
          </a:blip>
          <a:srcRect/>
          <a:stretch/>
        </p:blipFill>
        <p:spPr>
          <a:xfrm>
            <a:off x="1999923" y="2559327"/>
            <a:ext cx="847181" cy="1005961"/>
          </a:xfrm>
          <a:prstGeom prst="rect">
            <a:avLst/>
          </a:prstGeom>
          <a:noFill/>
          <a:ln>
            <a:noFill/>
          </a:ln>
        </p:spPr>
      </p:pic>
      <p:sp>
        <p:nvSpPr>
          <p:cNvPr id="92" name="TextBox 91"/>
          <p:cNvSpPr txBox="1"/>
          <p:nvPr/>
        </p:nvSpPr>
        <p:spPr>
          <a:xfrm>
            <a:off x="8795360" y="3556461"/>
            <a:ext cx="2257915" cy="707886"/>
          </a:xfrm>
          <a:prstGeom prst="rect">
            <a:avLst/>
          </a:prstGeom>
          <a:noFill/>
        </p:spPr>
        <p:txBody>
          <a:bodyPr wrap="square" rtlCol="0">
            <a:spAutoFit/>
          </a:bodyPr>
          <a:lstStyle/>
          <a:p>
            <a:pPr algn="ctr"/>
            <a:r>
              <a:rPr lang="en-US" sz="2000" b="1" dirty="0">
                <a:latin typeface="+mn-lt"/>
              </a:rPr>
              <a:t>Runtime behavior</a:t>
            </a:r>
          </a:p>
        </p:txBody>
      </p:sp>
      <p:grpSp>
        <p:nvGrpSpPr>
          <p:cNvPr id="24" name="Group 23"/>
          <p:cNvGrpSpPr/>
          <p:nvPr/>
        </p:nvGrpSpPr>
        <p:grpSpPr>
          <a:xfrm>
            <a:off x="5312045" y="2705891"/>
            <a:ext cx="1085064" cy="653876"/>
            <a:chOff x="5548391" y="3282671"/>
            <a:chExt cx="1208868" cy="720081"/>
          </a:xfrm>
        </p:grpSpPr>
        <p:pic>
          <p:nvPicPr>
            <p:cNvPr id="27" name="Picture 26"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8391" y="3282671"/>
              <a:ext cx="588208" cy="5499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052" y="3304319"/>
              <a:ext cx="588207" cy="5499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text file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051" y="3452779"/>
              <a:ext cx="588208" cy="54997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p:cNvPicPr>
            <a:picLocks/>
          </p:cNvPicPr>
          <p:nvPr/>
        </p:nvPicPr>
        <p:blipFill>
          <a:blip r:embed="rId6"/>
          <a:stretch>
            <a:fillRect/>
          </a:stretch>
        </p:blipFill>
        <p:spPr>
          <a:xfrm>
            <a:off x="3579355" y="2556129"/>
            <a:ext cx="1005840" cy="1005840"/>
          </a:xfrm>
          <a:prstGeom prst="rect">
            <a:avLst/>
          </a:prstGeom>
        </p:spPr>
      </p:pic>
      <p:sp>
        <p:nvSpPr>
          <p:cNvPr id="31" name="TextBox 30"/>
          <p:cNvSpPr txBox="1"/>
          <p:nvPr/>
        </p:nvSpPr>
        <p:spPr>
          <a:xfrm>
            <a:off x="3398984" y="3476213"/>
            <a:ext cx="1393723" cy="707886"/>
          </a:xfrm>
          <a:prstGeom prst="rect">
            <a:avLst/>
          </a:prstGeom>
          <a:noFill/>
        </p:spPr>
        <p:txBody>
          <a:bodyPr wrap="square" rtlCol="0">
            <a:spAutoFit/>
          </a:bodyPr>
          <a:lstStyle/>
          <a:p>
            <a:pPr algn="ctr"/>
            <a:r>
              <a:rPr lang="en-US" sz="2000" b="1" dirty="0">
                <a:latin typeface="+mn-lt"/>
              </a:rPr>
              <a:t>Policy</a:t>
            </a:r>
            <a:br>
              <a:rPr lang="en-US" sz="2000" b="1" dirty="0">
                <a:latin typeface="+mn-lt"/>
              </a:rPr>
            </a:br>
            <a:r>
              <a:rPr lang="en-US" sz="2000" b="1" dirty="0">
                <a:latin typeface="+mn-lt"/>
              </a:rPr>
              <a:t>spec</a:t>
            </a:r>
          </a:p>
        </p:txBody>
      </p:sp>
      <p:sp>
        <p:nvSpPr>
          <p:cNvPr id="32" name="TextBox 31"/>
          <p:cNvSpPr txBox="1"/>
          <p:nvPr/>
        </p:nvSpPr>
        <p:spPr>
          <a:xfrm>
            <a:off x="5077359" y="3462621"/>
            <a:ext cx="1537077" cy="707886"/>
          </a:xfrm>
          <a:prstGeom prst="rect">
            <a:avLst/>
          </a:prstGeom>
          <a:noFill/>
        </p:spPr>
        <p:txBody>
          <a:bodyPr wrap="square" rtlCol="0">
            <a:spAutoFit/>
          </a:bodyPr>
          <a:lstStyle/>
          <a:p>
            <a:pPr algn="ctr"/>
            <a:r>
              <a:rPr lang="en-US" sz="2000" b="1" dirty="0">
                <a:latin typeface="+mn-lt"/>
              </a:rPr>
              <a:t>Device</a:t>
            </a:r>
            <a:br>
              <a:rPr lang="en-US" sz="2000" b="1" dirty="0">
                <a:latin typeface="+mn-lt"/>
              </a:rPr>
            </a:br>
            <a:r>
              <a:rPr lang="en-US" sz="2000" b="1" dirty="0" err="1">
                <a:latin typeface="+mn-lt"/>
              </a:rPr>
              <a:t>config</a:t>
            </a:r>
            <a:endParaRPr lang="en-US" sz="2000" b="1" dirty="0">
              <a:latin typeface="+mn-lt"/>
            </a:endParaRPr>
          </a:p>
        </p:txBody>
      </p:sp>
      <p:sp>
        <p:nvSpPr>
          <p:cNvPr id="33" name="TextBox 32"/>
          <p:cNvSpPr txBox="1"/>
          <p:nvPr/>
        </p:nvSpPr>
        <p:spPr>
          <a:xfrm>
            <a:off x="6859454" y="3534312"/>
            <a:ext cx="1536251" cy="707886"/>
          </a:xfrm>
          <a:prstGeom prst="rect">
            <a:avLst/>
          </a:prstGeom>
          <a:noFill/>
        </p:spPr>
        <p:txBody>
          <a:bodyPr wrap="square" rtlCol="0">
            <a:spAutoFit/>
          </a:bodyPr>
          <a:lstStyle/>
          <a:p>
            <a:pPr algn="ctr"/>
            <a:r>
              <a:rPr lang="en-US" sz="2000" b="1" dirty="0">
                <a:latin typeface="+mn-lt"/>
              </a:rPr>
              <a:t>Dynamic states</a:t>
            </a:r>
          </a:p>
        </p:txBody>
      </p:sp>
      <p:grpSp>
        <p:nvGrpSpPr>
          <p:cNvPr id="2" name="Group 1"/>
          <p:cNvGrpSpPr/>
          <p:nvPr/>
        </p:nvGrpSpPr>
        <p:grpSpPr>
          <a:xfrm>
            <a:off x="7132033" y="2809604"/>
            <a:ext cx="1053985" cy="596378"/>
            <a:chOff x="4914167" y="5342538"/>
            <a:chExt cx="1053985" cy="596378"/>
          </a:xfrm>
        </p:grpSpPr>
        <p:pic>
          <p:nvPicPr>
            <p:cNvPr id="34" name="Picture 33"/>
            <p:cNvPicPr>
              <a:picLocks noChangeAspect="1"/>
            </p:cNvPicPr>
            <p:nvPr/>
          </p:nvPicPr>
          <p:blipFill>
            <a:blip r:embed="rId7"/>
            <a:stretch>
              <a:fillRect/>
            </a:stretch>
          </p:blipFill>
          <p:spPr>
            <a:xfrm>
              <a:off x="4914167" y="5378576"/>
              <a:ext cx="457200" cy="393700"/>
            </a:xfrm>
            <a:prstGeom prst="rect">
              <a:avLst/>
            </a:prstGeom>
          </p:spPr>
        </p:pic>
        <p:pic>
          <p:nvPicPr>
            <p:cNvPr id="35" name="Picture 34"/>
            <p:cNvPicPr>
              <a:picLocks noChangeAspect="1"/>
            </p:cNvPicPr>
            <p:nvPr/>
          </p:nvPicPr>
          <p:blipFill>
            <a:blip r:embed="rId7"/>
            <a:stretch>
              <a:fillRect/>
            </a:stretch>
          </p:blipFill>
          <p:spPr>
            <a:xfrm>
              <a:off x="5145648" y="5545216"/>
              <a:ext cx="457200" cy="393700"/>
            </a:xfrm>
            <a:prstGeom prst="rect">
              <a:avLst/>
            </a:prstGeom>
          </p:spPr>
        </p:pic>
        <p:pic>
          <p:nvPicPr>
            <p:cNvPr id="36" name="Picture 35"/>
            <p:cNvPicPr>
              <a:picLocks noChangeAspect="1"/>
            </p:cNvPicPr>
            <p:nvPr/>
          </p:nvPicPr>
          <p:blipFill>
            <a:blip r:embed="rId7"/>
            <a:stretch>
              <a:fillRect/>
            </a:stretch>
          </p:blipFill>
          <p:spPr>
            <a:xfrm>
              <a:off x="5510952" y="5342538"/>
              <a:ext cx="457200" cy="393700"/>
            </a:xfrm>
            <a:prstGeom prst="rect">
              <a:avLst/>
            </a:prstGeom>
          </p:spPr>
        </p:pic>
      </p:grpSp>
      <p:cxnSp>
        <p:nvCxnSpPr>
          <p:cNvPr id="37" name="Straight Arrow Connector 36"/>
          <p:cNvCxnSpPr/>
          <p:nvPr/>
        </p:nvCxnSpPr>
        <p:spPr>
          <a:xfrm>
            <a:off x="4677515"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461277"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311779" y="2973166"/>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a:stretch>
            <a:fillRect/>
          </a:stretch>
        </p:blipFill>
        <p:spPr>
          <a:xfrm>
            <a:off x="3027475" y="3203304"/>
            <a:ext cx="493099" cy="362573"/>
          </a:xfrm>
          <a:prstGeom prst="rect">
            <a:avLst/>
          </a:prstGeom>
        </p:spPr>
      </p:pic>
      <p:pic>
        <p:nvPicPr>
          <p:cNvPr id="41" name="Picture 40"/>
          <p:cNvPicPr>
            <a:picLocks noChangeAspect="1"/>
          </p:cNvPicPr>
          <p:nvPr/>
        </p:nvPicPr>
        <p:blipFill>
          <a:blip r:embed="rId8"/>
          <a:stretch>
            <a:fillRect/>
          </a:stretch>
        </p:blipFill>
        <p:spPr>
          <a:xfrm>
            <a:off x="4639260" y="3203304"/>
            <a:ext cx="493099" cy="362573"/>
          </a:xfrm>
          <a:prstGeom prst="rect">
            <a:avLst/>
          </a:prstGeom>
        </p:spPr>
      </p:pic>
      <p:pic>
        <p:nvPicPr>
          <p:cNvPr id="42" name="Picture 41"/>
          <p:cNvPicPr>
            <a:picLocks noChangeAspect="1"/>
          </p:cNvPicPr>
          <p:nvPr/>
        </p:nvPicPr>
        <p:blipFill>
          <a:blip r:embed="rId8"/>
          <a:stretch>
            <a:fillRect/>
          </a:stretch>
        </p:blipFill>
        <p:spPr>
          <a:xfrm>
            <a:off x="6392598" y="3203304"/>
            <a:ext cx="493099" cy="362573"/>
          </a:xfrm>
          <a:prstGeom prst="rect">
            <a:avLst/>
          </a:prstGeom>
        </p:spPr>
      </p:pic>
      <p:pic>
        <p:nvPicPr>
          <p:cNvPr id="43" name="Picture 42"/>
          <p:cNvPicPr>
            <a:picLocks noChangeAspect="1"/>
          </p:cNvPicPr>
          <p:nvPr/>
        </p:nvPicPr>
        <p:blipFill>
          <a:blip r:embed="rId8"/>
          <a:stretch>
            <a:fillRect/>
          </a:stretch>
        </p:blipFill>
        <p:spPr>
          <a:xfrm>
            <a:off x="8226665" y="3203304"/>
            <a:ext cx="493099" cy="362573"/>
          </a:xfrm>
          <a:prstGeom prst="rect">
            <a:avLst/>
          </a:prstGeom>
        </p:spPr>
      </p:pic>
      <p:grpSp>
        <p:nvGrpSpPr>
          <p:cNvPr id="45" name="Group 44"/>
          <p:cNvGrpSpPr/>
          <p:nvPr/>
        </p:nvGrpSpPr>
        <p:grpSpPr>
          <a:xfrm>
            <a:off x="8990821" y="2557488"/>
            <a:ext cx="1673635" cy="881982"/>
            <a:chOff x="8118935" y="5447578"/>
            <a:chExt cx="1673635" cy="881982"/>
          </a:xfrm>
        </p:grpSpPr>
        <p:sp>
          <p:nvSpPr>
            <p:cNvPr id="46" name="Oval 45"/>
            <p:cNvSpPr/>
            <p:nvPr/>
          </p:nvSpPr>
          <p:spPr>
            <a:xfrm>
              <a:off x="8828703" y="5734588"/>
              <a:ext cx="236958" cy="247973"/>
            </a:xfrm>
            <a:prstGeom prst="ellipse">
              <a:avLst/>
            </a:prstGeom>
            <a:solidFill>
              <a:schemeClr val="accent1"/>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cxnSp>
          <p:nvCxnSpPr>
            <p:cNvPr id="47" name="Straight Connector 46"/>
            <p:cNvCxnSpPr>
              <a:stCxn id="58" idx="7"/>
            </p:cNvCxnSpPr>
            <p:nvPr/>
          </p:nvCxnSpPr>
          <p:spPr>
            <a:xfrm flipV="1">
              <a:off x="9030959" y="5529323"/>
              <a:ext cx="761611" cy="24158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58" idx="5"/>
            </p:cNvCxnSpPr>
            <p:nvPr/>
          </p:nvCxnSpPr>
          <p:spPr>
            <a:xfrm>
              <a:off x="9030959" y="5946246"/>
              <a:ext cx="617223" cy="383314"/>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18935" y="5858574"/>
              <a:ext cx="725266" cy="1"/>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rot="1981259">
              <a:off x="8931537" y="6117593"/>
              <a:ext cx="486405" cy="148787"/>
              <a:chOff x="6028408" y="6074002"/>
              <a:chExt cx="486405" cy="148787"/>
            </a:xfrm>
          </p:grpSpPr>
          <p:sp>
            <p:nvSpPr>
              <p:cNvPr id="57" name="Rectangle 56"/>
              <p:cNvSpPr/>
              <p:nvPr/>
            </p:nvSpPr>
            <p:spPr>
              <a:xfrm>
                <a:off x="6028408" y="6074002"/>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58" name="Rectangle 57"/>
              <p:cNvSpPr/>
              <p:nvPr/>
            </p:nvSpPr>
            <p:spPr>
              <a:xfrm>
                <a:off x="6297837" y="607486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52" name="Rectangle 51"/>
            <p:cNvSpPr/>
            <p:nvPr/>
          </p:nvSpPr>
          <p:spPr>
            <a:xfrm>
              <a:off x="8426866" y="5646778"/>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nvGrpSpPr>
            <p:cNvPr id="53" name="Group 52"/>
            <p:cNvGrpSpPr/>
            <p:nvPr/>
          </p:nvGrpSpPr>
          <p:grpSpPr>
            <a:xfrm rot="20512551">
              <a:off x="9010072" y="5447578"/>
              <a:ext cx="510933" cy="156227"/>
              <a:chOff x="6154506" y="5493876"/>
              <a:chExt cx="510933" cy="156227"/>
            </a:xfrm>
          </p:grpSpPr>
          <p:sp>
            <p:nvSpPr>
              <p:cNvPr id="55" name="Rectangle 54"/>
              <p:cNvSpPr/>
              <p:nvPr/>
            </p:nvSpPr>
            <p:spPr>
              <a:xfrm>
                <a:off x="6154506" y="5493876"/>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56" name="Rectangle 55"/>
              <p:cNvSpPr/>
              <p:nvPr/>
            </p:nvSpPr>
            <p:spPr>
              <a:xfrm>
                <a:off x="6448463" y="5502179"/>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54" name="Rectangle 53"/>
            <p:cNvSpPr/>
            <p:nvPr/>
          </p:nvSpPr>
          <p:spPr>
            <a:xfrm>
              <a:off x="8140963" y="564327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49" name="Thought Bubble: Cloud 1">
            <a:extLst>
              <a:ext uri="{FF2B5EF4-FFF2-40B4-BE49-F238E27FC236}">
                <a16:creationId xmlns="" xmlns:a16="http://schemas.microsoft.com/office/drawing/2014/main" id="{8F16F5D7-1F0A-43F1-A3EE-25A5C6B0388D}"/>
              </a:ext>
            </a:extLst>
          </p:cNvPr>
          <p:cNvSpPr/>
          <p:nvPr/>
        </p:nvSpPr>
        <p:spPr>
          <a:xfrm>
            <a:off x="179573" y="2104572"/>
            <a:ext cx="1685659" cy="924417"/>
          </a:xfrm>
          <a:prstGeom prst="cloudCallout">
            <a:avLst>
              <a:gd name="adj1" fmla="val 65665"/>
              <a:gd name="adj2" fmla="val 15773"/>
            </a:avLst>
          </a:prstGeom>
          <a:noFill/>
          <a:ln w="38100" cap="flat" cmpd="sng">
            <a:solidFill>
              <a:srgbClr val="7F7F7F"/>
            </a:solidFill>
            <a:prstDash val="solid"/>
            <a:miter/>
            <a:headEnd type="none" w="med" len="med"/>
            <a:tailEnd type="none" w="med" len="med"/>
          </a:ln>
        </p:spPr>
        <p:txBody>
          <a:bodyPr lIns="91425" tIns="45700" rIns="91425" bIns="45700" rtlCol="0" anchor="ctr" anchorCtr="0">
            <a:noAutofit/>
          </a:bodyPr>
          <a:lstStyle/>
          <a:p>
            <a:pPr algn="ctr"/>
            <a:r>
              <a:rPr lang="en-US" sz="2400" b="1" dirty="0">
                <a:solidFill>
                  <a:schemeClr val="accent1"/>
                </a:solidFill>
                <a:latin typeface="+mn-lt"/>
                <a:ea typeface="Calibri"/>
                <a:cs typeface="Calibri"/>
                <a:sym typeface="Calibri"/>
              </a:rPr>
              <a:t>Policy intent</a:t>
            </a:r>
          </a:p>
        </p:txBody>
      </p:sp>
      <p:sp>
        <p:nvSpPr>
          <p:cNvPr id="59" name="Title 304">
            <a:extLst>
              <a:ext uri="{FF2B5EF4-FFF2-40B4-BE49-F238E27FC236}">
                <a16:creationId xmlns="" xmlns:a16="http://schemas.microsoft.com/office/drawing/2014/main" id="{CAE18009-6ECB-4C19-91A6-42CFB35B3916}"/>
              </a:ext>
            </a:extLst>
          </p:cNvPr>
          <p:cNvSpPr>
            <a:spLocks noGrp="1"/>
          </p:cNvSpPr>
          <p:nvPr>
            <p:ph type="title"/>
          </p:nvPr>
        </p:nvSpPr>
        <p:spPr/>
        <p:txBody>
          <a:bodyPr/>
          <a:lstStyle/>
          <a:p>
            <a:r>
              <a:rPr lang="en-US" sz="4000" dirty="0">
                <a:latin typeface="+mj-lt"/>
              </a:rPr>
              <a:t>Network engineering today: A wide gap between intent and reality</a:t>
            </a:r>
          </a:p>
        </p:txBody>
      </p:sp>
      <p:cxnSp>
        <p:nvCxnSpPr>
          <p:cNvPr id="5" name="Straight Arrow Connector 4">
            <a:extLst>
              <a:ext uri="{FF2B5EF4-FFF2-40B4-BE49-F238E27FC236}">
                <a16:creationId xmlns="" xmlns:a16="http://schemas.microsoft.com/office/drawing/2014/main" id="{FA70B13C-E778-4B6F-98CB-1E4CA0F82C6F}"/>
              </a:ext>
            </a:extLst>
          </p:cNvPr>
          <p:cNvCxnSpPr>
            <a:stCxn id="60" idx="0"/>
            <a:endCxn id="92" idx="2"/>
          </p:cNvCxnSpPr>
          <p:nvPr/>
        </p:nvCxnSpPr>
        <p:spPr>
          <a:xfrm flipH="1" flipV="1">
            <a:off x="9924318" y="4264347"/>
            <a:ext cx="1687" cy="355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 xmlns:a16="http://schemas.microsoft.com/office/drawing/2014/main" id="{2A4DA8A6-FD6E-4AD1-B602-32C1313C975B}"/>
              </a:ext>
            </a:extLst>
          </p:cNvPr>
          <p:cNvSpPr/>
          <p:nvPr/>
        </p:nvSpPr>
        <p:spPr>
          <a:xfrm>
            <a:off x="7844970" y="4991902"/>
            <a:ext cx="4172857" cy="1641127"/>
          </a:xfrm>
          <a:prstGeom prst="rect">
            <a:avLst/>
          </a:prstGeom>
          <a:noFill/>
          <a:ln w="38100" cap="flat" cmpd="sng">
            <a:solidFill>
              <a:schemeClr val="tx1"/>
            </a:solidFill>
            <a:prstDash val="solid"/>
            <a:miter/>
            <a:headEnd type="stealth" w="lg" len="lg"/>
            <a:tailEnd type="none" w="med" len="med"/>
          </a:ln>
        </p:spPr>
        <p:txBody>
          <a:bodyPr lIns="91425" tIns="45700" rIns="91425" bIns="45700" rtlCol="0" anchor="b" anchorCtr="0">
            <a:noAutofit/>
          </a:bodyPr>
          <a:lstStyle/>
          <a:p>
            <a:pPr lvl="0" algn="ctr">
              <a:spcBef>
                <a:spcPts val="300"/>
              </a:spcBef>
            </a:pPr>
            <a:endParaRPr lang="en-US" sz="2400" dirty="0">
              <a:ea typeface="Calibri" charset="0"/>
              <a:cs typeface="Calibri" charset="0"/>
            </a:endParaRPr>
          </a:p>
          <a:p>
            <a:pPr lvl="0" algn="ctr">
              <a:spcBef>
                <a:spcPts val="300"/>
              </a:spcBef>
            </a:pPr>
            <a:r>
              <a:rPr lang="en-US" sz="2400" dirty="0">
                <a:ea typeface="Calibri" charset="0"/>
                <a:cs typeface="Calibri" charset="0"/>
              </a:rPr>
              <a:t>Finds problems </a:t>
            </a:r>
            <a:r>
              <a:rPr lang="en-US" sz="2400" i="1" dirty="0">
                <a:ea typeface="Calibri" charset="0"/>
                <a:cs typeface="Calibri" charset="0"/>
              </a:rPr>
              <a:t>post hoc</a:t>
            </a:r>
          </a:p>
          <a:p>
            <a:pPr lvl="0" algn="ctr">
              <a:spcBef>
                <a:spcPts val="300"/>
              </a:spcBef>
            </a:pPr>
            <a:r>
              <a:rPr lang="en-US" sz="2400" dirty="0">
                <a:ea typeface="Calibri" charset="0"/>
                <a:cs typeface="Calibri" charset="0"/>
              </a:rPr>
              <a:t>No correctness assurance</a:t>
            </a:r>
          </a:p>
          <a:p>
            <a:pPr lvl="0" algn="ctr">
              <a:spcBef>
                <a:spcPts val="300"/>
              </a:spcBef>
            </a:pPr>
            <a:r>
              <a:rPr lang="en-US" sz="2400" dirty="0">
                <a:ea typeface="Calibri" charset="0"/>
                <a:cs typeface="Calibri" charset="0"/>
              </a:rPr>
              <a:t>Difficult root cause analysis</a:t>
            </a:r>
            <a:endParaRPr lang="en-US" sz="2400" dirty="0">
              <a:latin typeface="Calibri"/>
              <a:ea typeface="Calibri"/>
              <a:cs typeface="Calibri"/>
              <a:sym typeface="Calibri"/>
            </a:endParaRPr>
          </a:p>
        </p:txBody>
      </p:sp>
      <p:sp>
        <p:nvSpPr>
          <p:cNvPr id="60" name="Rounded Rectangle 7">
            <a:extLst>
              <a:ext uri="{FF2B5EF4-FFF2-40B4-BE49-F238E27FC236}">
                <a16:creationId xmlns="" xmlns:a16="http://schemas.microsoft.com/office/drawing/2014/main" id="{7B64A11A-9320-4BE3-B3E5-DDC1520E26DC}"/>
              </a:ext>
            </a:extLst>
          </p:cNvPr>
          <p:cNvSpPr/>
          <p:nvPr/>
        </p:nvSpPr>
        <p:spPr>
          <a:xfrm>
            <a:off x="8684580" y="4619444"/>
            <a:ext cx="2482850" cy="685800"/>
          </a:xfrm>
          <a:prstGeom prst="roundRect">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t>Network Monitoring</a:t>
            </a:r>
          </a:p>
        </p:txBody>
      </p:sp>
    </p:spTree>
    <p:custDataLst>
      <p:tags r:id="rId1"/>
    </p:custDataLst>
    <p:extLst>
      <p:ext uri="{BB962C8B-B14F-4D97-AF65-F5344CB8AC3E}">
        <p14:creationId xmlns:p14="http://schemas.microsoft.com/office/powerpoint/2010/main" val="1325110336"/>
      </p:ext>
    </p:extLst>
  </p:cSld>
  <p:clrMapOvr>
    <a:masterClrMapping/>
  </p:clrMapOvr>
  <mc:AlternateContent xmlns:mc="http://schemas.openxmlformats.org/markup-compatibility/2006" xmlns:p14="http://schemas.microsoft.com/office/powerpoint/2010/main">
    <mc:Choice Requires="p14">
      <p:transition spd="slow" p14:dur="2000" advTm="96541"/>
    </mc:Choice>
    <mc:Fallback xmlns="">
      <p:transition spd="slow" advTm="965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7" grpId="0" animBg="1"/>
      <p:bldP spid="6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5" name="Shape 1405"/>
          <p:cNvSpPr>
            <a:spLocks noGrp="1"/>
          </p:cNvSpPr>
          <p:nvPr>
            <p:ph type="title"/>
          </p:nvPr>
        </p:nvSpPr>
        <p:spPr>
          <a:prstGeom prst="rect">
            <a:avLst/>
          </a:prstGeom>
        </p:spPr>
        <p:txBody>
          <a:bodyPr/>
          <a:lstStyle/>
          <a:p>
            <a:r>
              <a:rPr lang="en-US" b="1" dirty="0">
                <a:solidFill>
                  <a:srgbClr val="5E92C5"/>
                </a:solidFill>
                <a:latin typeface="+mj-lt"/>
              </a:rPr>
              <a:t>(2) Regular IR </a:t>
            </a:r>
            <a:r>
              <a:rPr lang="en-US" b="1" dirty="0">
                <a:solidFill>
                  <a:srgbClr val="5E92C5"/>
                </a:solidFill>
                <a:latin typeface="+mj-lt"/>
                <a:sym typeface="Wingdings"/>
              </a:rPr>
              <a:t> Reverse</a:t>
            </a:r>
            <a:r>
              <a:rPr b="1" dirty="0">
                <a:solidFill>
                  <a:srgbClr val="5E92C5"/>
                </a:solidFill>
                <a:latin typeface="+mj-lt"/>
              </a:rPr>
              <a:t> </a:t>
            </a:r>
            <a:r>
              <a:rPr lang="en-US" b="1" dirty="0">
                <a:solidFill>
                  <a:srgbClr val="5E92C5"/>
                </a:solidFill>
                <a:latin typeface="+mj-lt"/>
              </a:rPr>
              <a:t>a</a:t>
            </a:r>
            <a:r>
              <a:rPr b="1" dirty="0">
                <a:solidFill>
                  <a:srgbClr val="5E92C5"/>
                </a:solidFill>
                <a:latin typeface="+mj-lt"/>
              </a:rPr>
              <a:t>utomata</a:t>
            </a:r>
          </a:p>
        </p:txBody>
      </p:sp>
      <p:sp>
        <p:nvSpPr>
          <p:cNvPr id="1462" name="Shape 1462"/>
          <p:cNvSpPr/>
          <p:nvPr/>
        </p:nvSpPr>
        <p:spPr>
          <a:xfrm>
            <a:off x="1788833" y="4899255"/>
            <a:ext cx="2299022" cy="1559392"/>
          </a:xfrm>
          <a:prstGeom prst="rect">
            <a:avLst/>
          </a:prstGeom>
          <a:noFill/>
          <a:ln w="19050">
            <a:noFill/>
            <a:miter lim="400000"/>
          </a:ln>
        </p:spPr>
        <p:txBody>
          <a:bodyPr lIns="35719" tIns="35719" rIns="35719" bIns="35719" anchor="ctr"/>
          <a:lstStyle/>
          <a:p>
            <a:pPr>
              <a:defRPr sz="3600">
                <a:latin typeface="Courier New"/>
                <a:ea typeface="Courier New"/>
                <a:cs typeface="Courier New"/>
                <a:sym typeface="Courier New"/>
              </a:defRPr>
            </a:pPr>
            <a:r>
              <a:rPr lang="en-US" sz="2531" dirty="0">
                <a:solidFill>
                  <a:prstClr val="black"/>
                </a:solidFill>
                <a:latin typeface="Courier New"/>
                <a:ea typeface="Courier New"/>
                <a:cs typeface="Courier New"/>
                <a:sym typeface="Courier New"/>
              </a:rPr>
              <a:t> </a:t>
            </a:r>
            <a:r>
              <a:rPr lang="mr-IN" sz="2531" dirty="0">
                <a:solidFill>
                  <a:prstClr val="black"/>
                </a:solidFill>
                <a:latin typeface="Courier New"/>
                <a:ea typeface="Courier New"/>
                <a:cs typeface="Courier New"/>
                <a:sym typeface="Courier New"/>
              </a:rPr>
              <a:t>1.  XACDY</a:t>
            </a:r>
          </a:p>
          <a:p>
            <a:pPr>
              <a:defRPr sz="3300">
                <a:latin typeface="Courier New"/>
                <a:ea typeface="Courier New"/>
                <a:cs typeface="Courier New"/>
                <a:sym typeface="Courier New"/>
              </a:defRPr>
            </a:pPr>
            <a:endParaRPr lang="mr-IN" sz="2320" dirty="0">
              <a:solidFill>
                <a:prstClr val="black"/>
              </a:solidFill>
              <a:latin typeface="Courier New"/>
              <a:ea typeface="Courier New"/>
              <a:cs typeface="Courier New"/>
              <a:sym typeface="Courier New"/>
            </a:endParaRPr>
          </a:p>
          <a:p>
            <a:pPr>
              <a:defRPr sz="3600">
                <a:latin typeface="Courier New"/>
                <a:ea typeface="Courier New"/>
                <a:cs typeface="Courier New"/>
                <a:sym typeface="Courier New"/>
              </a:defRPr>
            </a:pPr>
            <a:r>
              <a:rPr lang="en-US" sz="2531" dirty="0">
                <a:solidFill>
                  <a:prstClr val="black"/>
                </a:solidFill>
                <a:latin typeface="Courier New"/>
                <a:ea typeface="Courier New"/>
                <a:cs typeface="Courier New"/>
                <a:sym typeface="Courier New"/>
              </a:rPr>
              <a:t> </a:t>
            </a:r>
            <a:r>
              <a:rPr lang="mr-IN" sz="2531" dirty="0">
                <a:solidFill>
                  <a:prstClr val="black"/>
                </a:solidFill>
                <a:latin typeface="Courier New"/>
                <a:ea typeface="Courier New"/>
                <a:cs typeface="Courier New"/>
                <a:sym typeface="Courier New"/>
              </a:rPr>
              <a:t>2. (</a:t>
            </a:r>
            <a:r>
              <a:rPr lang="mr-IN" sz="2531" dirty="0" err="1">
                <a:solidFill>
                  <a:prstClr val="black"/>
                </a:solidFill>
                <a:latin typeface="Courier New"/>
                <a:ea typeface="Courier New"/>
                <a:cs typeface="Courier New"/>
                <a:sym typeface="Courier New"/>
              </a:rPr>
              <a:t>Σ</a:t>
            </a:r>
            <a:r>
              <a:rPr lang="mr-IN" sz="2531" dirty="0">
                <a:solidFill>
                  <a:prstClr val="black"/>
                </a:solidFill>
                <a:latin typeface="Courier New"/>
                <a:ea typeface="Courier New"/>
                <a:cs typeface="Courier New"/>
                <a:sym typeface="Courier New"/>
              </a:rPr>
              <a:t>*)</a:t>
            </a:r>
            <a:r>
              <a:rPr lang="mr-IN" sz="2531" dirty="0" err="1">
                <a:solidFill>
                  <a:prstClr val="black"/>
                </a:solidFill>
                <a:latin typeface="Courier New"/>
                <a:ea typeface="Courier New"/>
                <a:cs typeface="Courier New"/>
                <a:sym typeface="Courier New"/>
              </a:rPr>
              <a:t>Y</a:t>
            </a:r>
            <a:endParaRPr lang="mr-IN" sz="2531" dirty="0">
              <a:solidFill>
                <a:prstClr val="black"/>
              </a:solidFill>
              <a:latin typeface="Courier New"/>
              <a:ea typeface="Courier New"/>
              <a:cs typeface="Courier New"/>
              <a:sym typeface="Courier New"/>
            </a:endParaRPr>
          </a:p>
        </p:txBody>
      </p:sp>
      <p:sp>
        <p:nvSpPr>
          <p:cNvPr id="62" name="Shape 1488"/>
          <p:cNvSpPr/>
          <p:nvPr/>
        </p:nvSpPr>
        <p:spPr>
          <a:xfrm>
            <a:off x="8169494" y="5613155"/>
            <a:ext cx="3685369" cy="933910"/>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pPr>
              <a:defRPr sz="3100">
                <a:solidFill>
                  <a:srgbClr val="53585F"/>
                </a:solidFill>
              </a:defRPr>
            </a:pPr>
            <a:r>
              <a:rPr lang="en-US" sz="2800" dirty="0">
                <a:solidFill>
                  <a:schemeClr val="accent5"/>
                </a:solidFill>
              </a:rPr>
              <a:t>Reverse automata </a:t>
            </a:r>
          </a:p>
          <a:p>
            <a:pPr>
              <a:defRPr sz="3100">
                <a:solidFill>
                  <a:srgbClr val="53585F"/>
                </a:solidFill>
              </a:defRPr>
            </a:pPr>
            <a:r>
              <a:rPr lang="en-US" sz="2800" dirty="0">
                <a:solidFill>
                  <a:schemeClr val="accent5"/>
                </a:solidFill>
              </a:rPr>
              <a:t>t</a:t>
            </a:r>
            <a:r>
              <a:rPr sz="2800" dirty="0">
                <a:solidFill>
                  <a:schemeClr val="accent5"/>
                </a:solidFill>
              </a:rPr>
              <a:t>rack BGP message flow</a:t>
            </a:r>
          </a:p>
        </p:txBody>
      </p:sp>
      <p:grpSp>
        <p:nvGrpSpPr>
          <p:cNvPr id="64" name="Group 1425"/>
          <p:cNvGrpSpPr/>
          <p:nvPr/>
        </p:nvGrpSpPr>
        <p:grpSpPr>
          <a:xfrm>
            <a:off x="4783049" y="4613806"/>
            <a:ext cx="5496078" cy="781526"/>
            <a:chOff x="0" y="0"/>
            <a:chExt cx="7816642" cy="1111501"/>
          </a:xfrm>
        </p:grpSpPr>
        <p:sp>
          <p:nvSpPr>
            <p:cNvPr id="65" name="Shape 1407"/>
            <p:cNvSpPr/>
            <p:nvPr/>
          </p:nvSpPr>
          <p:spPr>
            <a:xfrm>
              <a:off x="0" y="271523"/>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0</a:t>
              </a:r>
            </a:p>
          </p:txBody>
        </p:sp>
        <p:sp>
          <p:nvSpPr>
            <p:cNvPr id="66" name="Shape 1408"/>
            <p:cNvSpPr/>
            <p:nvPr/>
          </p:nvSpPr>
          <p:spPr>
            <a:xfrm>
              <a:off x="1376476"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1</a:t>
              </a:r>
            </a:p>
          </p:txBody>
        </p:sp>
        <p:sp>
          <p:nvSpPr>
            <p:cNvPr id="67" name="Shape 1409"/>
            <p:cNvSpPr/>
            <p:nvPr/>
          </p:nvSpPr>
          <p:spPr>
            <a:xfrm>
              <a:off x="2752953"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2</a:t>
              </a:r>
            </a:p>
          </p:txBody>
        </p:sp>
        <p:sp>
          <p:nvSpPr>
            <p:cNvPr id="68" name="Shape 1410"/>
            <p:cNvSpPr/>
            <p:nvPr/>
          </p:nvSpPr>
          <p:spPr>
            <a:xfrm>
              <a:off x="4129430"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3</a:t>
              </a:r>
            </a:p>
          </p:txBody>
        </p:sp>
        <p:sp>
          <p:nvSpPr>
            <p:cNvPr id="69" name="Shape 1411"/>
            <p:cNvSpPr/>
            <p:nvPr/>
          </p:nvSpPr>
          <p:spPr>
            <a:xfrm>
              <a:off x="5505908" y="271523"/>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4</a:t>
              </a:r>
            </a:p>
          </p:txBody>
        </p:sp>
        <p:grpSp>
          <p:nvGrpSpPr>
            <p:cNvPr id="70" name="Group 1414"/>
            <p:cNvGrpSpPr/>
            <p:nvPr/>
          </p:nvGrpSpPr>
          <p:grpSpPr>
            <a:xfrm>
              <a:off x="6872859" y="224494"/>
              <a:ext cx="943783" cy="887007"/>
              <a:chOff x="0" y="0"/>
              <a:chExt cx="943782" cy="887006"/>
            </a:xfrm>
          </p:grpSpPr>
          <p:sp>
            <p:nvSpPr>
              <p:cNvPr id="81" name="Shape 1412"/>
              <p:cNvSpPr/>
              <p:nvPr/>
            </p:nvSpPr>
            <p:spPr>
              <a:xfrm>
                <a:off x="0" y="0"/>
                <a:ext cx="943783" cy="887007"/>
              </a:xfrm>
              <a:prstGeom prst="ellipse">
                <a:avLst/>
              </a:prstGeom>
              <a:solidFill>
                <a:srgbClr val="FFFFFF"/>
              </a:solidFill>
              <a:ln w="19050" cap="flat">
                <a:solidFill>
                  <a:srgbClr val="000000"/>
                </a:solidFill>
                <a:prstDash val="solid"/>
                <a:miter lim="400000"/>
              </a:ln>
              <a:effectLst/>
            </p:spPr>
            <p:txBody>
              <a:bodyPr wrap="square" lIns="0" tIns="0" rIns="0" bIns="0" numCol="1" anchor="b">
                <a:noAutofit/>
              </a:bodyPr>
              <a:lstStyle/>
              <a:p>
                <a:pPr algn="ctr">
                  <a:lnSpc>
                    <a:spcPct val="40000"/>
                  </a:lnSpc>
                </a:pPr>
                <a:endParaRPr sz="2400"/>
              </a:p>
            </p:txBody>
          </p:sp>
          <p:sp>
            <p:nvSpPr>
              <p:cNvPr id="82" name="Shape 1413"/>
              <p:cNvSpPr/>
              <p:nvPr/>
            </p:nvSpPr>
            <p:spPr>
              <a:xfrm>
                <a:off x="34872" y="47029"/>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5</a:t>
                </a:r>
              </a:p>
            </p:txBody>
          </p:sp>
        </p:grpSp>
        <p:sp>
          <p:nvSpPr>
            <p:cNvPr id="71" name="Shape 1415"/>
            <p:cNvSpPr/>
            <p:nvPr/>
          </p:nvSpPr>
          <p:spPr>
            <a:xfrm>
              <a:off x="876126"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72" name="Shape 1416"/>
            <p:cNvSpPr/>
            <p:nvPr/>
          </p:nvSpPr>
          <p:spPr>
            <a:xfrm>
              <a:off x="2246500"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73" name="Shape 1417"/>
            <p:cNvSpPr/>
            <p:nvPr/>
          </p:nvSpPr>
          <p:spPr>
            <a:xfrm>
              <a:off x="3622978" y="667997"/>
              <a:ext cx="510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74" name="Shape 1418"/>
            <p:cNvSpPr/>
            <p:nvPr/>
          </p:nvSpPr>
          <p:spPr>
            <a:xfrm>
              <a:off x="4999455" y="667997"/>
              <a:ext cx="510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75" name="Shape 1419"/>
            <p:cNvSpPr/>
            <p:nvPr/>
          </p:nvSpPr>
          <p:spPr>
            <a:xfrm>
              <a:off x="6369829"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76" name="Shape 1420"/>
            <p:cNvSpPr/>
            <p:nvPr/>
          </p:nvSpPr>
          <p:spPr>
            <a:xfrm>
              <a:off x="503432" y="0"/>
              <a:ext cx="1215647"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dirty="0"/>
                <a:t>Y</a:t>
              </a:r>
            </a:p>
          </p:txBody>
        </p:sp>
        <p:sp>
          <p:nvSpPr>
            <p:cNvPr id="77" name="Shape 1421"/>
            <p:cNvSpPr/>
            <p:nvPr/>
          </p:nvSpPr>
          <p:spPr>
            <a:xfrm>
              <a:off x="2015842"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D</a:t>
              </a:r>
            </a:p>
          </p:txBody>
        </p:sp>
        <p:sp>
          <p:nvSpPr>
            <p:cNvPr id="78" name="Shape 1422"/>
            <p:cNvSpPr/>
            <p:nvPr/>
          </p:nvSpPr>
          <p:spPr>
            <a:xfrm>
              <a:off x="3443013"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C</a:t>
              </a:r>
            </a:p>
          </p:txBody>
        </p:sp>
        <p:sp>
          <p:nvSpPr>
            <p:cNvPr id="79" name="Shape 1423"/>
            <p:cNvSpPr/>
            <p:nvPr/>
          </p:nvSpPr>
          <p:spPr>
            <a:xfrm>
              <a:off x="4701870"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A</a:t>
              </a:r>
            </a:p>
          </p:txBody>
        </p:sp>
        <p:sp>
          <p:nvSpPr>
            <p:cNvPr id="80" name="Shape 1424"/>
            <p:cNvSpPr/>
            <p:nvPr/>
          </p:nvSpPr>
          <p:spPr>
            <a:xfrm>
              <a:off x="6110730"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X</a:t>
              </a:r>
            </a:p>
          </p:txBody>
        </p:sp>
      </p:grpSp>
      <p:grpSp>
        <p:nvGrpSpPr>
          <p:cNvPr id="2" name="Group 1"/>
          <p:cNvGrpSpPr/>
          <p:nvPr/>
        </p:nvGrpSpPr>
        <p:grpSpPr>
          <a:xfrm>
            <a:off x="4820886" y="5492547"/>
            <a:ext cx="1700932" cy="1007294"/>
            <a:chOff x="4820886" y="5492547"/>
            <a:chExt cx="1700932" cy="1007294"/>
          </a:xfrm>
        </p:grpSpPr>
        <p:sp>
          <p:nvSpPr>
            <p:cNvPr id="83" name="Shape 1426"/>
            <p:cNvSpPr/>
            <p:nvPr/>
          </p:nvSpPr>
          <p:spPr>
            <a:xfrm>
              <a:off x="4820886" y="5909230"/>
              <a:ext cx="614558" cy="557542"/>
            </a:xfrm>
            <a:prstGeom prst="ellipse">
              <a:avLst/>
            </a:prstGeom>
            <a:solidFill>
              <a:srgbClr val="FFFFFF"/>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b"/>
            <a:lstStyle>
              <a:lvl1pPr algn="ctr">
                <a:lnSpc>
                  <a:spcPct val="40000"/>
                </a:lnSpc>
              </a:lvl1pPr>
            </a:lstStyle>
            <a:p>
              <a:r>
                <a:rPr sz="2400" dirty="0"/>
                <a:t>0</a:t>
              </a:r>
            </a:p>
          </p:txBody>
        </p:sp>
        <p:sp>
          <p:nvSpPr>
            <p:cNvPr id="84" name="Shape 1427"/>
            <p:cNvSpPr/>
            <p:nvPr/>
          </p:nvSpPr>
          <p:spPr>
            <a:xfrm>
              <a:off x="5436913" y="6188002"/>
              <a:ext cx="358921" cy="1"/>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4000"/>
            </a:p>
          </p:txBody>
        </p:sp>
        <p:sp>
          <p:nvSpPr>
            <p:cNvPr id="85" name="Shape 1428"/>
            <p:cNvSpPr/>
            <p:nvPr/>
          </p:nvSpPr>
          <p:spPr>
            <a:xfrm>
              <a:off x="5168559" y="5718316"/>
              <a:ext cx="854753" cy="44750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lgn="ctr">
                <a:defRPr>
                  <a:latin typeface="Courier New"/>
                  <a:ea typeface="Courier New"/>
                  <a:cs typeface="Courier New"/>
                  <a:sym typeface="Courier New"/>
                </a:defRPr>
              </a:pPr>
              <a:r>
                <a:rPr sz="2400" dirty="0"/>
                <a:t>Y</a:t>
              </a:r>
            </a:p>
          </p:txBody>
        </p:sp>
        <p:sp>
          <p:nvSpPr>
            <p:cNvPr id="86" name="Shape 1464"/>
            <p:cNvSpPr/>
            <p:nvPr/>
          </p:nvSpPr>
          <p:spPr>
            <a:xfrm>
              <a:off x="5995868" y="5670616"/>
              <a:ext cx="282528" cy="235804"/>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5645" y="-5358"/>
                    <a:pt x="12845" y="-5400"/>
                    <a:pt x="21600" y="16074"/>
                  </a:cubicBezTo>
                </a:path>
              </a:pathLst>
            </a:custGeom>
            <a:ln w="25400">
              <a:solidFill>
                <a:srgbClr val="000000"/>
              </a:solidFill>
              <a:miter lim="400000"/>
              <a:tailEnd type="triangle"/>
            </a:ln>
          </p:spPr>
          <p:txBody>
            <a:bodyPr/>
            <a:lstStyle/>
            <a:p>
              <a:endParaRPr sz="2400"/>
            </a:p>
          </p:txBody>
        </p:sp>
        <p:sp>
          <p:nvSpPr>
            <p:cNvPr id="87" name="Shape 1457"/>
            <p:cNvSpPr/>
            <p:nvPr/>
          </p:nvSpPr>
          <p:spPr>
            <a:xfrm>
              <a:off x="5773215" y="5492547"/>
              <a:ext cx="74860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pPr lvl="1">
                <a:defRPr sz="3300">
                  <a:latin typeface="Courier New"/>
                  <a:ea typeface="Courier New"/>
                  <a:cs typeface="Courier New"/>
                  <a:sym typeface="Courier New"/>
                </a:defRPr>
              </a:pPr>
              <a:r>
                <a:rPr sz="2800" dirty="0"/>
                <a:t>Σ</a:t>
              </a:r>
            </a:p>
          </p:txBody>
        </p:sp>
        <p:grpSp>
          <p:nvGrpSpPr>
            <p:cNvPr id="88" name="Group 1460"/>
            <p:cNvGrpSpPr/>
            <p:nvPr/>
          </p:nvGrpSpPr>
          <p:grpSpPr>
            <a:xfrm>
              <a:off x="5799920" y="5876164"/>
              <a:ext cx="663597" cy="623677"/>
              <a:chOff x="0" y="0"/>
              <a:chExt cx="943782" cy="887006"/>
            </a:xfrm>
          </p:grpSpPr>
          <p:sp>
            <p:nvSpPr>
              <p:cNvPr id="89" name="Shape 1458"/>
              <p:cNvSpPr/>
              <p:nvPr/>
            </p:nvSpPr>
            <p:spPr>
              <a:xfrm>
                <a:off x="0" y="0"/>
                <a:ext cx="943783" cy="887007"/>
              </a:xfrm>
              <a:prstGeom prst="ellipse">
                <a:avLst/>
              </a:prstGeom>
              <a:solidFill>
                <a:srgbClr val="FFFFFF"/>
              </a:solidFill>
              <a:ln w="19050" cap="flat">
                <a:solidFill>
                  <a:srgbClr val="000000"/>
                </a:solidFill>
                <a:prstDash val="solid"/>
                <a:miter lim="400000"/>
              </a:ln>
              <a:effectLst/>
            </p:spPr>
            <p:txBody>
              <a:bodyPr wrap="square" lIns="0" tIns="0" rIns="0" bIns="0" numCol="1" anchor="b">
                <a:noAutofit/>
              </a:bodyPr>
              <a:lstStyle/>
              <a:p>
                <a:pPr algn="ctr">
                  <a:lnSpc>
                    <a:spcPct val="40000"/>
                  </a:lnSpc>
                </a:pPr>
                <a:endParaRPr sz="2400"/>
              </a:p>
            </p:txBody>
          </p:sp>
          <p:sp>
            <p:nvSpPr>
              <p:cNvPr id="90" name="Shape 1459"/>
              <p:cNvSpPr/>
              <p:nvPr/>
            </p:nvSpPr>
            <p:spPr>
              <a:xfrm>
                <a:off x="34872" y="47029"/>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1</a:t>
                </a:r>
              </a:p>
            </p:txBody>
          </p:sp>
        </p:grpSp>
      </p:grpSp>
      <p:sp>
        <p:nvSpPr>
          <p:cNvPr id="91" name="Shape 1487"/>
          <p:cNvSpPr/>
          <p:nvPr/>
        </p:nvSpPr>
        <p:spPr>
          <a:xfrm flipH="1">
            <a:off x="6930784" y="6081586"/>
            <a:ext cx="1238709" cy="84229"/>
          </a:xfrm>
          <a:prstGeom prst="line">
            <a:avLst/>
          </a:prstGeom>
          <a:ln w="47625">
            <a:solidFill>
              <a:schemeClr val="tx1">
                <a:lumMod val="65000"/>
                <a:lumOff val="35000"/>
              </a:schemeClr>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92" name="Shape 1487"/>
          <p:cNvSpPr/>
          <p:nvPr/>
        </p:nvSpPr>
        <p:spPr>
          <a:xfrm flipH="1" flipV="1">
            <a:off x="7332374" y="5478033"/>
            <a:ext cx="794969" cy="579108"/>
          </a:xfrm>
          <a:prstGeom prst="line">
            <a:avLst/>
          </a:prstGeom>
          <a:ln w="47625">
            <a:solidFill>
              <a:schemeClr val="tx1">
                <a:lumMod val="65000"/>
                <a:lumOff val="35000"/>
              </a:schemeClr>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63" name="Group 1362">
            <a:extLst>
              <a:ext uri="{FF2B5EF4-FFF2-40B4-BE49-F238E27FC236}">
                <a16:creationId xmlns="" xmlns:a16="http://schemas.microsoft.com/office/drawing/2014/main" id="{B83D7725-E77D-449A-8772-BDEB0D4C03D8}"/>
              </a:ext>
            </a:extLst>
          </p:cNvPr>
          <p:cNvGrpSpPr/>
          <p:nvPr/>
        </p:nvGrpSpPr>
        <p:grpSpPr>
          <a:xfrm>
            <a:off x="3026370" y="1700821"/>
            <a:ext cx="6139262" cy="2729581"/>
            <a:chOff x="0" y="0"/>
            <a:chExt cx="8731393" cy="3882070"/>
          </a:xfrm>
        </p:grpSpPr>
        <p:sp>
          <p:nvSpPr>
            <p:cNvPr id="93" name="Shape 1336">
              <a:extLst>
                <a:ext uri="{FF2B5EF4-FFF2-40B4-BE49-F238E27FC236}">
                  <a16:creationId xmlns="" xmlns:a16="http://schemas.microsoft.com/office/drawing/2014/main" id="{E111847C-D6E3-48EC-97C0-BACDA52733CB}"/>
                </a:ext>
              </a:extLst>
            </p:cNvPr>
            <p:cNvSpPr/>
            <p:nvPr/>
          </p:nvSpPr>
          <p:spPr>
            <a:xfrm>
              <a:off x="2318704" y="0"/>
              <a:ext cx="4093986" cy="3882071"/>
            </a:xfrm>
            <a:prstGeom prst="ellipse">
              <a:avLst/>
            </a:prstGeom>
            <a:solidFill>
              <a:srgbClr val="FEFCE4"/>
            </a:solidFill>
            <a:ln w="25400"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94" name="Shape 1337">
              <a:extLst>
                <a:ext uri="{FF2B5EF4-FFF2-40B4-BE49-F238E27FC236}">
                  <a16:creationId xmlns="" xmlns:a16="http://schemas.microsoft.com/office/drawing/2014/main" id="{3A806000-0B9A-4BD7-ABAE-87D0ABBB1868}"/>
                </a:ext>
              </a:extLst>
            </p:cNvPr>
            <p:cNvSpPr/>
            <p:nvPr/>
          </p:nvSpPr>
          <p:spPr>
            <a:xfrm>
              <a:off x="4364129" y="1962263"/>
              <a:ext cx="1185447" cy="77583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95" name="Shape 1338">
              <a:extLst>
                <a:ext uri="{FF2B5EF4-FFF2-40B4-BE49-F238E27FC236}">
                  <a16:creationId xmlns="" xmlns:a16="http://schemas.microsoft.com/office/drawing/2014/main" id="{EA5D6A70-9A3E-4976-B050-1762EE67A4EF}"/>
                </a:ext>
              </a:extLst>
            </p:cNvPr>
            <p:cNvSpPr/>
            <p:nvPr/>
          </p:nvSpPr>
          <p:spPr>
            <a:xfrm flipV="1">
              <a:off x="4379754" y="1116973"/>
              <a:ext cx="1181053" cy="86008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96" name="Shape 1339">
              <a:extLst>
                <a:ext uri="{FF2B5EF4-FFF2-40B4-BE49-F238E27FC236}">
                  <a16:creationId xmlns="" xmlns:a16="http://schemas.microsoft.com/office/drawing/2014/main" id="{361D52A6-EA18-4C41-A7DA-F69E722CDD9F}"/>
                </a:ext>
              </a:extLst>
            </p:cNvPr>
            <p:cNvSpPr/>
            <p:nvPr/>
          </p:nvSpPr>
          <p:spPr>
            <a:xfrm flipV="1">
              <a:off x="3148138" y="1981014"/>
              <a:ext cx="1259546" cy="73431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97" name="Shape 1340">
              <a:extLst>
                <a:ext uri="{FF2B5EF4-FFF2-40B4-BE49-F238E27FC236}">
                  <a16:creationId xmlns="" xmlns:a16="http://schemas.microsoft.com/office/drawing/2014/main" id="{07A02CDE-2141-49AC-AA17-3982E18C5D2C}"/>
                </a:ext>
              </a:extLst>
            </p:cNvPr>
            <p:cNvSpPr/>
            <p:nvPr/>
          </p:nvSpPr>
          <p:spPr>
            <a:xfrm>
              <a:off x="3139368" y="1135874"/>
              <a:ext cx="1259545" cy="797578"/>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98" name="Shape 1341">
              <a:extLst>
                <a:ext uri="{FF2B5EF4-FFF2-40B4-BE49-F238E27FC236}">
                  <a16:creationId xmlns="" xmlns:a16="http://schemas.microsoft.com/office/drawing/2014/main" id="{5B4CAF6D-445E-4197-9298-4D3879604B97}"/>
                </a:ext>
              </a:extLst>
            </p:cNvPr>
            <p:cNvSpPr/>
            <p:nvPr/>
          </p:nvSpPr>
          <p:spPr>
            <a:xfrm flipV="1">
              <a:off x="1647802" y="1107405"/>
              <a:ext cx="1495174" cy="90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99" name="Shape 1342">
              <a:extLst>
                <a:ext uri="{FF2B5EF4-FFF2-40B4-BE49-F238E27FC236}">
                  <a16:creationId xmlns="" xmlns:a16="http://schemas.microsoft.com/office/drawing/2014/main" id="{C8042FDE-2AA6-4B6C-A4B7-A48CC5A61DF4}"/>
                </a:ext>
              </a:extLst>
            </p:cNvPr>
            <p:cNvSpPr/>
            <p:nvPr/>
          </p:nvSpPr>
          <p:spPr>
            <a:xfrm>
              <a:off x="1486289" y="2499602"/>
              <a:ext cx="1673146" cy="19214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00" name="Shape 1343">
              <a:extLst>
                <a:ext uri="{FF2B5EF4-FFF2-40B4-BE49-F238E27FC236}">
                  <a16:creationId xmlns="" xmlns:a16="http://schemas.microsoft.com/office/drawing/2014/main" id="{89621193-4592-4313-B23F-86C5ECEC18C4}"/>
                </a:ext>
              </a:extLst>
            </p:cNvPr>
            <p:cNvSpPr/>
            <p:nvPr/>
          </p:nvSpPr>
          <p:spPr>
            <a:xfrm>
              <a:off x="5601688" y="1118180"/>
              <a:ext cx="1653027" cy="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01" name="Shape 1344">
              <a:extLst>
                <a:ext uri="{FF2B5EF4-FFF2-40B4-BE49-F238E27FC236}">
                  <a16:creationId xmlns="" xmlns:a16="http://schemas.microsoft.com/office/drawing/2014/main" id="{30DE6D77-432F-4DA5-AC4D-5BB05BD62347}"/>
                </a:ext>
              </a:extLst>
            </p:cNvPr>
            <p:cNvSpPr/>
            <p:nvPr/>
          </p:nvSpPr>
          <p:spPr>
            <a:xfrm flipV="1">
              <a:off x="5670500" y="2518562"/>
              <a:ext cx="1515403" cy="20070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02" name="Shape 1345">
              <a:extLst>
                <a:ext uri="{FF2B5EF4-FFF2-40B4-BE49-F238E27FC236}">
                  <a16:creationId xmlns="" xmlns:a16="http://schemas.microsoft.com/office/drawing/2014/main" id="{819A64F0-FB98-4B8B-B0E6-D9EE045AB7E5}"/>
                </a:ext>
              </a:extLst>
            </p:cNvPr>
            <p:cNvSpPr/>
            <p:nvPr/>
          </p:nvSpPr>
          <p:spPr>
            <a:xfrm>
              <a:off x="6611036" y="809249"/>
              <a:ext cx="2120359"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Y</a:t>
              </a:r>
            </a:p>
          </p:txBody>
        </p:sp>
        <p:grpSp>
          <p:nvGrpSpPr>
            <p:cNvPr id="103" name="Group 1348">
              <a:extLst>
                <a:ext uri="{FF2B5EF4-FFF2-40B4-BE49-F238E27FC236}">
                  <a16:creationId xmlns="" xmlns:a16="http://schemas.microsoft.com/office/drawing/2014/main" id="{478A6611-C809-4993-90DC-99FE5744FEC0}"/>
                </a:ext>
              </a:extLst>
            </p:cNvPr>
            <p:cNvGrpSpPr/>
            <p:nvPr/>
          </p:nvGrpSpPr>
          <p:grpSpPr>
            <a:xfrm>
              <a:off x="2754210" y="692190"/>
              <a:ext cx="850901" cy="850901"/>
              <a:chOff x="0" y="0"/>
              <a:chExt cx="850900" cy="850900"/>
            </a:xfrm>
          </p:grpSpPr>
          <p:sp>
            <p:nvSpPr>
              <p:cNvPr id="117" name="Shape 1346">
                <a:extLst>
                  <a:ext uri="{FF2B5EF4-FFF2-40B4-BE49-F238E27FC236}">
                    <a16:creationId xmlns="" xmlns:a16="http://schemas.microsoft.com/office/drawing/2014/main" id="{B3882E0D-2AE4-428C-9C61-8602AB95DFC9}"/>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18" name="Shape 1347">
                <a:extLst>
                  <a:ext uri="{FF2B5EF4-FFF2-40B4-BE49-F238E27FC236}">
                    <a16:creationId xmlns="" xmlns:a16="http://schemas.microsoft.com/office/drawing/2014/main" id="{F40E6D8D-4826-459E-ACE0-27DBD59747F9}"/>
                  </a:ext>
                </a:extLst>
              </p:cNvPr>
              <p:cNvSpPr/>
              <p:nvPr/>
            </p:nvSpPr>
            <p:spPr>
              <a:xfrm>
                <a:off x="241237" y="152399"/>
                <a:ext cx="326015"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A</a:t>
                </a:r>
              </a:p>
            </p:txBody>
          </p:sp>
        </p:grpSp>
        <p:grpSp>
          <p:nvGrpSpPr>
            <p:cNvPr id="104" name="Group 1351">
              <a:extLst>
                <a:ext uri="{FF2B5EF4-FFF2-40B4-BE49-F238E27FC236}">
                  <a16:creationId xmlns="" xmlns:a16="http://schemas.microsoft.com/office/drawing/2014/main" id="{706EBA50-4228-4FBB-B1D3-6FFA10316BED}"/>
                </a:ext>
              </a:extLst>
            </p:cNvPr>
            <p:cNvGrpSpPr/>
            <p:nvPr/>
          </p:nvGrpSpPr>
          <p:grpSpPr>
            <a:xfrm>
              <a:off x="3940247" y="1515585"/>
              <a:ext cx="850901" cy="850901"/>
              <a:chOff x="0" y="0"/>
              <a:chExt cx="850900" cy="850900"/>
            </a:xfrm>
          </p:grpSpPr>
          <p:sp>
            <p:nvSpPr>
              <p:cNvPr id="115" name="Shape 1349">
                <a:extLst>
                  <a:ext uri="{FF2B5EF4-FFF2-40B4-BE49-F238E27FC236}">
                    <a16:creationId xmlns="" xmlns:a16="http://schemas.microsoft.com/office/drawing/2014/main" id="{C1377F12-F400-45AA-AC00-2E804FF76AD5}"/>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16" name="Shape 1350">
                <a:extLst>
                  <a:ext uri="{FF2B5EF4-FFF2-40B4-BE49-F238E27FC236}">
                    <a16:creationId xmlns="" xmlns:a16="http://schemas.microsoft.com/office/drawing/2014/main" id="{CE2A43E8-CA02-47A7-AAEA-9165721CCE23}"/>
                  </a:ext>
                </a:extLst>
              </p:cNvPr>
              <p:cNvSpPr/>
              <p:nvPr/>
            </p:nvSpPr>
            <p:spPr>
              <a:xfrm>
                <a:off x="233425" y="152399"/>
                <a:ext cx="30777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C</a:t>
                </a:r>
              </a:p>
            </p:txBody>
          </p:sp>
        </p:grpSp>
        <p:grpSp>
          <p:nvGrpSpPr>
            <p:cNvPr id="105" name="Group 1354">
              <a:extLst>
                <a:ext uri="{FF2B5EF4-FFF2-40B4-BE49-F238E27FC236}">
                  <a16:creationId xmlns="" xmlns:a16="http://schemas.microsoft.com/office/drawing/2014/main" id="{DBFFAE87-34A8-461C-AF99-11AA6C16823C}"/>
                </a:ext>
              </a:extLst>
            </p:cNvPr>
            <p:cNvGrpSpPr/>
            <p:nvPr/>
          </p:nvGrpSpPr>
          <p:grpSpPr>
            <a:xfrm>
              <a:off x="5126283" y="692190"/>
              <a:ext cx="850901" cy="850901"/>
              <a:chOff x="0" y="0"/>
              <a:chExt cx="850900" cy="850900"/>
            </a:xfrm>
          </p:grpSpPr>
          <p:sp>
            <p:nvSpPr>
              <p:cNvPr id="113" name="Shape 1352">
                <a:extLst>
                  <a:ext uri="{FF2B5EF4-FFF2-40B4-BE49-F238E27FC236}">
                    <a16:creationId xmlns="" xmlns:a16="http://schemas.microsoft.com/office/drawing/2014/main" id="{0F8EBD82-D146-4B35-9CD0-DCBF8D782300}"/>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14" name="Shape 1353">
                <a:extLst>
                  <a:ext uri="{FF2B5EF4-FFF2-40B4-BE49-F238E27FC236}">
                    <a16:creationId xmlns="" xmlns:a16="http://schemas.microsoft.com/office/drawing/2014/main" id="{0A2DAFC6-876A-4A13-9FBD-0EF5C974FC9F}"/>
                  </a:ext>
                </a:extLst>
              </p:cNvPr>
              <p:cNvSpPr/>
              <p:nvPr/>
            </p:nvSpPr>
            <p:spPr>
              <a:xfrm>
                <a:off x="233425" y="152399"/>
                <a:ext cx="339694"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D</a:t>
                </a:r>
              </a:p>
            </p:txBody>
          </p:sp>
        </p:grpSp>
        <p:grpSp>
          <p:nvGrpSpPr>
            <p:cNvPr id="106" name="Group 1357">
              <a:extLst>
                <a:ext uri="{FF2B5EF4-FFF2-40B4-BE49-F238E27FC236}">
                  <a16:creationId xmlns="" xmlns:a16="http://schemas.microsoft.com/office/drawing/2014/main" id="{D7974716-746D-49A4-9AF7-BC98F51ABEB9}"/>
                </a:ext>
              </a:extLst>
            </p:cNvPr>
            <p:cNvGrpSpPr/>
            <p:nvPr/>
          </p:nvGrpSpPr>
          <p:grpSpPr>
            <a:xfrm>
              <a:off x="5126283" y="2276202"/>
              <a:ext cx="850901" cy="850901"/>
              <a:chOff x="0" y="0"/>
              <a:chExt cx="850900" cy="850900"/>
            </a:xfrm>
          </p:grpSpPr>
          <p:sp>
            <p:nvSpPr>
              <p:cNvPr id="111" name="Shape 1355">
                <a:extLst>
                  <a:ext uri="{FF2B5EF4-FFF2-40B4-BE49-F238E27FC236}">
                    <a16:creationId xmlns="" xmlns:a16="http://schemas.microsoft.com/office/drawing/2014/main" id="{D27E489B-72B8-4911-93AC-7851003FFC51}"/>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12" name="Shape 1356">
                <a:extLst>
                  <a:ext uri="{FF2B5EF4-FFF2-40B4-BE49-F238E27FC236}">
                    <a16:creationId xmlns="" xmlns:a16="http://schemas.microsoft.com/office/drawing/2014/main" id="{150C4621-D8B6-4E8A-AAA9-2643B2A8367F}"/>
                  </a:ext>
                </a:extLst>
              </p:cNvPr>
              <p:cNvSpPr/>
              <p:nvPr/>
            </p:nvSpPr>
            <p:spPr>
              <a:xfrm>
                <a:off x="233425" y="152399"/>
                <a:ext cx="289538"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E</a:t>
                </a:r>
              </a:p>
            </p:txBody>
          </p:sp>
        </p:grpSp>
        <p:grpSp>
          <p:nvGrpSpPr>
            <p:cNvPr id="107" name="Group 1360">
              <a:extLst>
                <a:ext uri="{FF2B5EF4-FFF2-40B4-BE49-F238E27FC236}">
                  <a16:creationId xmlns="" xmlns:a16="http://schemas.microsoft.com/office/drawing/2014/main" id="{515C2927-3511-482C-8C43-1918506543FC}"/>
                </a:ext>
              </a:extLst>
            </p:cNvPr>
            <p:cNvGrpSpPr/>
            <p:nvPr/>
          </p:nvGrpSpPr>
          <p:grpSpPr>
            <a:xfrm>
              <a:off x="2754210" y="2276202"/>
              <a:ext cx="850901" cy="850901"/>
              <a:chOff x="0" y="0"/>
              <a:chExt cx="850900" cy="850900"/>
            </a:xfrm>
          </p:grpSpPr>
          <p:sp>
            <p:nvSpPr>
              <p:cNvPr id="109" name="Shape 1358">
                <a:extLst>
                  <a:ext uri="{FF2B5EF4-FFF2-40B4-BE49-F238E27FC236}">
                    <a16:creationId xmlns="" xmlns:a16="http://schemas.microsoft.com/office/drawing/2014/main" id="{0B1F0826-4981-4EA4-99B5-C545AB5F6E05}"/>
                  </a:ext>
                </a:extLst>
              </p:cNvPr>
              <p:cNvSpPr/>
              <p:nvPr/>
            </p:nvSpPr>
            <p:spPr>
              <a:xfrm>
                <a:off x="0" y="0"/>
                <a:ext cx="850900" cy="85090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10" name="Shape 1359">
                <a:extLst>
                  <a:ext uri="{FF2B5EF4-FFF2-40B4-BE49-F238E27FC236}">
                    <a16:creationId xmlns="" xmlns:a16="http://schemas.microsoft.com/office/drawing/2014/main" id="{61808610-4F20-4531-8171-497F5329C4B1}"/>
                  </a:ext>
                </a:extLst>
              </p:cNvPr>
              <p:cNvSpPr/>
              <p:nvPr/>
            </p:nvSpPr>
            <p:spPr>
              <a:xfrm>
                <a:off x="241237" y="152399"/>
                <a:ext cx="312337" cy="56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3000"/>
                </a:lvl1pPr>
              </a:lstStyle>
              <a:p>
                <a:r>
                  <a:rPr sz="2109"/>
                  <a:t>B</a:t>
                </a:r>
              </a:p>
            </p:txBody>
          </p:sp>
        </p:grpSp>
        <p:sp>
          <p:nvSpPr>
            <p:cNvPr id="108" name="Shape 1361">
              <a:extLst>
                <a:ext uri="{FF2B5EF4-FFF2-40B4-BE49-F238E27FC236}">
                  <a16:creationId xmlns="" xmlns:a16="http://schemas.microsoft.com/office/drawing/2014/main" id="{C1FDCC11-D7CF-4B49-B338-A83386B91B44}"/>
                </a:ext>
              </a:extLst>
            </p:cNvPr>
            <p:cNvSpPr/>
            <p:nvPr/>
          </p:nvSpPr>
          <p:spPr>
            <a:xfrm>
              <a:off x="-1" y="977667"/>
              <a:ext cx="2120360" cy="192673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X</a:t>
              </a:r>
            </a:p>
          </p:txBody>
        </p:sp>
      </p:grpSp>
    </p:spTree>
    <p:custDataLst>
      <p:tags r:id="rId1"/>
    </p:custDataLst>
    <p:extLst>
      <p:ext uri="{BB962C8B-B14F-4D97-AF65-F5344CB8AC3E}">
        <p14:creationId xmlns:p14="http://schemas.microsoft.com/office/powerpoint/2010/main" val="868990783"/>
      </p:ext>
    </p:extLst>
  </p:cSld>
  <p:clrMapOvr>
    <a:masterClrMapping/>
  </p:clrMapOvr>
  <p:transition spd="med" advTm="3434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91" grpId="0" animBg="1"/>
      <p:bldP spid="9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 name="Shape 1530"/>
          <p:cNvSpPr>
            <a:spLocks noGrp="1"/>
          </p:cNvSpPr>
          <p:nvPr>
            <p:ph type="title"/>
          </p:nvPr>
        </p:nvSpPr>
        <p:spPr>
          <a:xfrm>
            <a:off x="838199" y="365125"/>
            <a:ext cx="10552411" cy="1325700"/>
          </a:xfrm>
          <a:prstGeom prst="rect">
            <a:avLst/>
          </a:prstGeom>
        </p:spPr>
        <p:txBody>
          <a:bodyPr/>
          <a:lstStyle/>
          <a:p>
            <a:r>
              <a:rPr lang="en-US" b="1" dirty="0">
                <a:solidFill>
                  <a:srgbClr val="5E92C5"/>
                </a:solidFill>
                <a:latin typeface="+mj-lt"/>
              </a:rPr>
              <a:t>(3) Reverse automata </a:t>
            </a:r>
            <a:r>
              <a:rPr lang="en-US" b="1" dirty="0">
                <a:solidFill>
                  <a:srgbClr val="5E92C5"/>
                </a:solidFill>
                <a:latin typeface="+mj-lt"/>
                <a:sym typeface="Wingdings"/>
              </a:rPr>
              <a:t> </a:t>
            </a:r>
            <a:r>
              <a:rPr lang="en-US" b="1" dirty="0">
                <a:solidFill>
                  <a:srgbClr val="5E92C5"/>
                </a:solidFill>
                <a:latin typeface="+mj-lt"/>
              </a:rPr>
              <a:t>P</a:t>
            </a:r>
            <a:r>
              <a:rPr b="1" dirty="0">
                <a:solidFill>
                  <a:srgbClr val="5E92C5"/>
                </a:solidFill>
                <a:latin typeface="+mj-lt"/>
              </a:rPr>
              <a:t>roduct </a:t>
            </a:r>
            <a:r>
              <a:rPr lang="en-US" b="1" dirty="0">
                <a:solidFill>
                  <a:srgbClr val="5E92C5"/>
                </a:solidFill>
                <a:latin typeface="+mj-lt"/>
              </a:rPr>
              <a:t>g</a:t>
            </a:r>
            <a:r>
              <a:rPr b="1" dirty="0">
                <a:solidFill>
                  <a:srgbClr val="5E92C5"/>
                </a:solidFill>
                <a:latin typeface="+mj-lt"/>
              </a:rPr>
              <a:t>raph</a:t>
            </a:r>
          </a:p>
        </p:txBody>
      </p:sp>
      <p:sp>
        <p:nvSpPr>
          <p:cNvPr id="1593" name="Shape 1593"/>
          <p:cNvSpPr/>
          <p:nvPr/>
        </p:nvSpPr>
        <p:spPr>
          <a:xfrm rot="1380000">
            <a:off x="6876818" y="2923976"/>
            <a:ext cx="923993" cy="413961"/>
          </a:xfrm>
          <a:prstGeom prst="rightArrow">
            <a:avLst>
              <a:gd name="adj1" fmla="val 51010"/>
              <a:gd name="adj2" fmla="val 93862"/>
            </a:avLst>
          </a:prstGeom>
          <a:solidFill>
            <a:schemeClr val="bg2"/>
          </a:solidFill>
          <a:ln w="12700">
            <a:solidFill>
              <a:srgbClr val="000000"/>
            </a:solidFill>
            <a:miter lim="400000"/>
          </a:ln>
        </p:spPr>
        <p:txBody>
          <a:bodyPr lIns="35719" tIns="35719" rIns="35719" bIns="35719" anchor="ctr"/>
          <a:lstStyle/>
          <a:p>
            <a:pPr>
              <a:defRPr>
                <a:latin typeface="Courier New"/>
                <a:ea typeface="Courier New"/>
                <a:cs typeface="Courier New"/>
                <a:sym typeface="Courier New"/>
              </a:defRPr>
            </a:pPr>
            <a:endParaRPr sz="1266"/>
          </a:p>
        </p:txBody>
      </p:sp>
      <p:sp>
        <p:nvSpPr>
          <p:cNvPr id="1594" name="Shape 1594"/>
          <p:cNvSpPr/>
          <p:nvPr/>
        </p:nvSpPr>
        <p:spPr>
          <a:xfrm rot="9420000" flipH="1">
            <a:off x="6889070" y="3902558"/>
            <a:ext cx="924958" cy="413961"/>
          </a:xfrm>
          <a:prstGeom prst="rightArrow">
            <a:avLst>
              <a:gd name="adj1" fmla="val 51010"/>
              <a:gd name="adj2" fmla="val 93862"/>
            </a:avLst>
          </a:prstGeom>
          <a:solidFill>
            <a:schemeClr val="bg2"/>
          </a:solidFill>
          <a:ln w="12700">
            <a:solidFill>
              <a:srgbClr val="000000"/>
            </a:solidFill>
            <a:miter lim="400000"/>
          </a:ln>
        </p:spPr>
        <p:txBody>
          <a:bodyPr lIns="35719" tIns="35719" rIns="35719" bIns="35719" anchor="ctr"/>
          <a:lstStyle/>
          <a:p>
            <a:pPr>
              <a:defRPr>
                <a:latin typeface="Courier New"/>
                <a:ea typeface="Courier New"/>
                <a:cs typeface="Courier New"/>
                <a:sym typeface="Courier New"/>
              </a:defRPr>
            </a:pPr>
            <a:endParaRPr sz="1266"/>
          </a:p>
        </p:txBody>
      </p:sp>
      <p:grpSp>
        <p:nvGrpSpPr>
          <p:cNvPr id="1621" name="Group 1621"/>
          <p:cNvGrpSpPr/>
          <p:nvPr/>
        </p:nvGrpSpPr>
        <p:grpSpPr>
          <a:xfrm>
            <a:off x="881805" y="1623561"/>
            <a:ext cx="4707678" cy="2093084"/>
            <a:chOff x="0" y="0"/>
            <a:chExt cx="6695363" cy="2976829"/>
          </a:xfrm>
        </p:grpSpPr>
        <p:sp>
          <p:nvSpPr>
            <p:cNvPr id="1595" name="Shape 1595"/>
            <p:cNvSpPr/>
            <p:nvPr/>
          </p:nvSpPr>
          <p:spPr>
            <a:xfrm>
              <a:off x="1778017" y="0"/>
              <a:ext cx="3139329" cy="2976830"/>
            </a:xfrm>
            <a:prstGeom prst="ellipse">
              <a:avLst/>
            </a:prstGeom>
            <a:solidFill>
              <a:srgbClr val="FEFCE4"/>
            </a:solidFill>
            <a:ln w="25400"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596" name="Shape 1596"/>
            <p:cNvSpPr/>
            <p:nvPr/>
          </p:nvSpPr>
          <p:spPr>
            <a:xfrm>
              <a:off x="3346479" y="1504693"/>
              <a:ext cx="909019" cy="59492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97" name="Shape 1597"/>
            <p:cNvSpPr/>
            <p:nvPr/>
          </p:nvSpPr>
          <p:spPr>
            <a:xfrm flipV="1">
              <a:off x="3358461" y="856511"/>
              <a:ext cx="905649" cy="65952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98" name="Shape 1598"/>
            <p:cNvSpPr/>
            <p:nvPr/>
          </p:nvSpPr>
          <p:spPr>
            <a:xfrm flipV="1">
              <a:off x="2414040" y="1519071"/>
              <a:ext cx="965838" cy="56308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99" name="Shape 1599"/>
            <p:cNvSpPr/>
            <p:nvPr/>
          </p:nvSpPr>
          <p:spPr>
            <a:xfrm>
              <a:off x="2407314" y="871005"/>
              <a:ext cx="965838" cy="61159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600" name="Shape 1600"/>
            <p:cNvSpPr/>
            <p:nvPr/>
          </p:nvSpPr>
          <p:spPr>
            <a:xfrm flipV="1">
              <a:off x="1263559" y="849174"/>
              <a:ext cx="1146522" cy="697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601" name="Shape 1601"/>
            <p:cNvSpPr/>
            <p:nvPr/>
          </p:nvSpPr>
          <p:spPr>
            <a:xfrm>
              <a:off x="1139709" y="1916732"/>
              <a:ext cx="1282993" cy="14733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602" name="Shape 1602"/>
            <p:cNvSpPr/>
            <p:nvPr/>
          </p:nvSpPr>
          <p:spPr>
            <a:xfrm>
              <a:off x="4295458" y="857437"/>
              <a:ext cx="1267566" cy="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603" name="Shape 1603"/>
            <p:cNvSpPr/>
            <p:nvPr/>
          </p:nvSpPr>
          <p:spPr>
            <a:xfrm flipV="1">
              <a:off x="4348224" y="1931271"/>
              <a:ext cx="1162034" cy="15390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604" name="Shape 1604"/>
            <p:cNvSpPr/>
            <p:nvPr/>
          </p:nvSpPr>
          <p:spPr>
            <a:xfrm>
              <a:off x="5069441" y="620544"/>
              <a:ext cx="1625923" cy="147745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Y</a:t>
              </a:r>
            </a:p>
          </p:txBody>
        </p:sp>
        <p:grpSp>
          <p:nvGrpSpPr>
            <p:cNvPr id="1607" name="Group 1607"/>
            <p:cNvGrpSpPr/>
            <p:nvPr/>
          </p:nvGrpSpPr>
          <p:grpSpPr>
            <a:xfrm>
              <a:off x="2111969" y="530782"/>
              <a:ext cx="652484" cy="652483"/>
              <a:chOff x="0" y="0"/>
              <a:chExt cx="652482" cy="652482"/>
            </a:xfrm>
          </p:grpSpPr>
          <p:sp>
            <p:nvSpPr>
              <p:cNvPr id="1605" name="Shape 1605"/>
              <p:cNvSpPr/>
              <p:nvPr/>
            </p:nvSpPr>
            <p:spPr>
              <a:xfrm>
                <a:off x="0" y="0"/>
                <a:ext cx="652483" cy="652483"/>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06" name="Shape 1606"/>
              <p:cNvSpPr/>
              <p:nvPr/>
            </p:nvSpPr>
            <p:spPr>
              <a:xfrm>
                <a:off x="172284" y="116862"/>
                <a:ext cx="319162" cy="41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t">
                <a:noAutofit/>
              </a:bodyPr>
              <a:lstStyle>
                <a:lvl1pPr>
                  <a:defRPr sz="2400"/>
                </a:lvl1pPr>
              </a:lstStyle>
              <a:p>
                <a:r>
                  <a:rPr sz="1687"/>
                  <a:t>A</a:t>
                </a:r>
              </a:p>
            </p:txBody>
          </p:sp>
        </p:grpSp>
        <p:grpSp>
          <p:nvGrpSpPr>
            <p:cNvPr id="1610" name="Group 1610"/>
            <p:cNvGrpSpPr/>
            <p:nvPr/>
          </p:nvGrpSpPr>
          <p:grpSpPr>
            <a:xfrm>
              <a:off x="3021440" y="1162173"/>
              <a:ext cx="652484" cy="652484"/>
              <a:chOff x="0" y="0"/>
              <a:chExt cx="652482" cy="652482"/>
            </a:xfrm>
          </p:grpSpPr>
          <p:sp>
            <p:nvSpPr>
              <p:cNvPr id="1608" name="Shape 1608"/>
              <p:cNvSpPr/>
              <p:nvPr/>
            </p:nvSpPr>
            <p:spPr>
              <a:xfrm>
                <a:off x="0" y="0"/>
                <a:ext cx="652483" cy="652483"/>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09" name="Shape 1609"/>
              <p:cNvSpPr/>
              <p:nvPr/>
            </p:nvSpPr>
            <p:spPr>
              <a:xfrm>
                <a:off x="166293" y="116862"/>
                <a:ext cx="294497" cy="41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t">
                <a:noAutofit/>
              </a:bodyPr>
              <a:lstStyle>
                <a:lvl1pPr>
                  <a:defRPr sz="2400"/>
                </a:lvl1pPr>
              </a:lstStyle>
              <a:p>
                <a:r>
                  <a:rPr sz="1687"/>
                  <a:t>C</a:t>
                </a:r>
              </a:p>
            </p:txBody>
          </p:sp>
        </p:grpSp>
        <p:grpSp>
          <p:nvGrpSpPr>
            <p:cNvPr id="1613" name="Group 1613"/>
            <p:cNvGrpSpPr/>
            <p:nvPr/>
          </p:nvGrpSpPr>
          <p:grpSpPr>
            <a:xfrm>
              <a:off x="3930910" y="530782"/>
              <a:ext cx="652484" cy="652483"/>
              <a:chOff x="0" y="0"/>
              <a:chExt cx="652482" cy="652482"/>
            </a:xfrm>
          </p:grpSpPr>
          <p:sp>
            <p:nvSpPr>
              <p:cNvPr id="1611" name="Shape 1611"/>
              <p:cNvSpPr/>
              <p:nvPr/>
            </p:nvSpPr>
            <p:spPr>
              <a:xfrm>
                <a:off x="0" y="0"/>
                <a:ext cx="652483" cy="652483"/>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12" name="Shape 1612"/>
              <p:cNvSpPr/>
              <p:nvPr/>
            </p:nvSpPr>
            <p:spPr>
              <a:xfrm>
                <a:off x="166293" y="116862"/>
                <a:ext cx="340672" cy="41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t">
                <a:noAutofit/>
              </a:bodyPr>
              <a:lstStyle>
                <a:lvl1pPr>
                  <a:defRPr sz="2400"/>
                </a:lvl1pPr>
              </a:lstStyle>
              <a:p>
                <a:r>
                  <a:rPr sz="1687"/>
                  <a:t>D</a:t>
                </a:r>
              </a:p>
            </p:txBody>
          </p:sp>
        </p:grpSp>
        <p:grpSp>
          <p:nvGrpSpPr>
            <p:cNvPr id="1616" name="Group 1616"/>
            <p:cNvGrpSpPr/>
            <p:nvPr/>
          </p:nvGrpSpPr>
          <p:grpSpPr>
            <a:xfrm>
              <a:off x="3930910" y="1745425"/>
              <a:ext cx="652484" cy="652484"/>
              <a:chOff x="0" y="0"/>
              <a:chExt cx="652482" cy="652482"/>
            </a:xfrm>
          </p:grpSpPr>
          <p:sp>
            <p:nvSpPr>
              <p:cNvPr id="1614" name="Shape 1614"/>
              <p:cNvSpPr/>
              <p:nvPr/>
            </p:nvSpPr>
            <p:spPr>
              <a:xfrm>
                <a:off x="0" y="0"/>
                <a:ext cx="652483" cy="652483"/>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15" name="Shape 1615"/>
              <p:cNvSpPr/>
              <p:nvPr/>
            </p:nvSpPr>
            <p:spPr>
              <a:xfrm>
                <a:off x="196678" y="116862"/>
                <a:ext cx="277419" cy="41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t">
                <a:noAutofit/>
              </a:bodyPr>
              <a:lstStyle>
                <a:lvl1pPr>
                  <a:defRPr sz="2400"/>
                </a:lvl1pPr>
              </a:lstStyle>
              <a:p>
                <a:r>
                  <a:rPr sz="1687"/>
                  <a:t>E</a:t>
                </a:r>
              </a:p>
            </p:txBody>
          </p:sp>
        </p:grpSp>
        <p:grpSp>
          <p:nvGrpSpPr>
            <p:cNvPr id="1619" name="Group 1619"/>
            <p:cNvGrpSpPr/>
            <p:nvPr/>
          </p:nvGrpSpPr>
          <p:grpSpPr>
            <a:xfrm>
              <a:off x="2111969" y="1745425"/>
              <a:ext cx="652484" cy="652484"/>
              <a:chOff x="0" y="0"/>
              <a:chExt cx="652482" cy="652482"/>
            </a:xfrm>
          </p:grpSpPr>
          <p:sp>
            <p:nvSpPr>
              <p:cNvPr id="1617" name="Shape 1617"/>
              <p:cNvSpPr/>
              <p:nvPr/>
            </p:nvSpPr>
            <p:spPr>
              <a:xfrm>
                <a:off x="0" y="0"/>
                <a:ext cx="652483" cy="652483"/>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18" name="Shape 1618"/>
              <p:cNvSpPr/>
              <p:nvPr/>
            </p:nvSpPr>
            <p:spPr>
              <a:xfrm>
                <a:off x="187477" y="116862"/>
                <a:ext cx="308019" cy="418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t">
                <a:noAutofit/>
              </a:bodyPr>
              <a:lstStyle>
                <a:lvl1pPr>
                  <a:defRPr sz="2400"/>
                </a:lvl1pPr>
              </a:lstStyle>
              <a:p>
                <a:r>
                  <a:rPr sz="1687"/>
                  <a:t>B</a:t>
                </a:r>
              </a:p>
            </p:txBody>
          </p:sp>
        </p:grpSp>
        <p:sp>
          <p:nvSpPr>
            <p:cNvPr id="1620" name="Shape 1620"/>
            <p:cNvSpPr/>
            <p:nvPr/>
          </p:nvSpPr>
          <p:spPr>
            <a:xfrm>
              <a:off x="-1" y="749690"/>
              <a:ext cx="1625924" cy="1477452"/>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32146" tIns="32146" rIns="32146" bIns="32146" numCol="1" anchor="ctr">
              <a:noAutofit/>
            </a:bodyPr>
            <a:lstStyle>
              <a:lvl1pPr algn="ctr"/>
            </a:lstStyle>
            <a:p>
              <a:r>
                <a:rPr sz="2800" dirty="0"/>
                <a:t>X</a:t>
              </a:r>
            </a:p>
          </p:txBody>
        </p:sp>
      </p:grpSp>
      <p:grpSp>
        <p:nvGrpSpPr>
          <p:cNvPr id="94" name="Group 1425"/>
          <p:cNvGrpSpPr/>
          <p:nvPr/>
        </p:nvGrpSpPr>
        <p:grpSpPr>
          <a:xfrm>
            <a:off x="727857" y="4103446"/>
            <a:ext cx="5496078" cy="781526"/>
            <a:chOff x="0" y="0"/>
            <a:chExt cx="7816642" cy="1111501"/>
          </a:xfrm>
        </p:grpSpPr>
        <p:sp>
          <p:nvSpPr>
            <p:cNvPr id="95" name="Shape 1407"/>
            <p:cNvSpPr/>
            <p:nvPr/>
          </p:nvSpPr>
          <p:spPr>
            <a:xfrm>
              <a:off x="0" y="271523"/>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0</a:t>
              </a:r>
            </a:p>
          </p:txBody>
        </p:sp>
        <p:sp>
          <p:nvSpPr>
            <p:cNvPr id="96" name="Shape 1408"/>
            <p:cNvSpPr/>
            <p:nvPr/>
          </p:nvSpPr>
          <p:spPr>
            <a:xfrm>
              <a:off x="1376476"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1</a:t>
              </a:r>
            </a:p>
          </p:txBody>
        </p:sp>
        <p:sp>
          <p:nvSpPr>
            <p:cNvPr id="97" name="Shape 1409"/>
            <p:cNvSpPr/>
            <p:nvPr/>
          </p:nvSpPr>
          <p:spPr>
            <a:xfrm>
              <a:off x="2752953"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2</a:t>
              </a:r>
            </a:p>
          </p:txBody>
        </p:sp>
        <p:sp>
          <p:nvSpPr>
            <p:cNvPr id="98" name="Shape 1410"/>
            <p:cNvSpPr/>
            <p:nvPr/>
          </p:nvSpPr>
          <p:spPr>
            <a:xfrm>
              <a:off x="4129430" y="271523"/>
              <a:ext cx="874039"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3</a:t>
              </a:r>
            </a:p>
          </p:txBody>
        </p:sp>
        <p:sp>
          <p:nvSpPr>
            <p:cNvPr id="99" name="Shape 1411"/>
            <p:cNvSpPr/>
            <p:nvPr/>
          </p:nvSpPr>
          <p:spPr>
            <a:xfrm>
              <a:off x="5505908" y="271523"/>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4</a:t>
              </a:r>
            </a:p>
          </p:txBody>
        </p:sp>
        <p:grpSp>
          <p:nvGrpSpPr>
            <p:cNvPr id="100" name="Group 1414"/>
            <p:cNvGrpSpPr/>
            <p:nvPr/>
          </p:nvGrpSpPr>
          <p:grpSpPr>
            <a:xfrm>
              <a:off x="6872859" y="224494"/>
              <a:ext cx="943783" cy="887007"/>
              <a:chOff x="0" y="0"/>
              <a:chExt cx="943782" cy="887006"/>
            </a:xfrm>
          </p:grpSpPr>
          <p:sp>
            <p:nvSpPr>
              <p:cNvPr id="111" name="Shape 1412"/>
              <p:cNvSpPr/>
              <p:nvPr/>
            </p:nvSpPr>
            <p:spPr>
              <a:xfrm>
                <a:off x="0" y="0"/>
                <a:ext cx="943783" cy="887007"/>
              </a:xfrm>
              <a:prstGeom prst="ellipse">
                <a:avLst/>
              </a:prstGeom>
              <a:solidFill>
                <a:srgbClr val="FFFFFF"/>
              </a:solidFill>
              <a:ln w="19050" cap="flat">
                <a:solidFill>
                  <a:srgbClr val="000000"/>
                </a:solidFill>
                <a:prstDash val="solid"/>
                <a:miter lim="400000"/>
              </a:ln>
              <a:effectLst/>
            </p:spPr>
            <p:txBody>
              <a:bodyPr wrap="square" lIns="0" tIns="0" rIns="0" bIns="0" numCol="1" anchor="b">
                <a:noAutofit/>
              </a:bodyPr>
              <a:lstStyle/>
              <a:p>
                <a:pPr algn="ctr">
                  <a:lnSpc>
                    <a:spcPct val="40000"/>
                  </a:lnSpc>
                </a:pPr>
                <a:endParaRPr sz="2400"/>
              </a:p>
            </p:txBody>
          </p:sp>
          <p:sp>
            <p:nvSpPr>
              <p:cNvPr id="112" name="Shape 1413"/>
              <p:cNvSpPr/>
              <p:nvPr/>
            </p:nvSpPr>
            <p:spPr>
              <a:xfrm>
                <a:off x="34872" y="47029"/>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5</a:t>
                </a:r>
              </a:p>
            </p:txBody>
          </p:sp>
        </p:grpSp>
        <p:sp>
          <p:nvSpPr>
            <p:cNvPr id="101" name="Shape 1415"/>
            <p:cNvSpPr/>
            <p:nvPr/>
          </p:nvSpPr>
          <p:spPr>
            <a:xfrm>
              <a:off x="876126"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102" name="Shape 1416"/>
            <p:cNvSpPr/>
            <p:nvPr/>
          </p:nvSpPr>
          <p:spPr>
            <a:xfrm>
              <a:off x="2246500"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103" name="Shape 1417"/>
            <p:cNvSpPr/>
            <p:nvPr/>
          </p:nvSpPr>
          <p:spPr>
            <a:xfrm>
              <a:off x="3622978" y="667997"/>
              <a:ext cx="510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104" name="Shape 1418"/>
            <p:cNvSpPr/>
            <p:nvPr/>
          </p:nvSpPr>
          <p:spPr>
            <a:xfrm>
              <a:off x="4999455" y="667997"/>
              <a:ext cx="510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105" name="Shape 1419"/>
            <p:cNvSpPr/>
            <p:nvPr/>
          </p:nvSpPr>
          <p:spPr>
            <a:xfrm>
              <a:off x="6369829" y="667997"/>
              <a:ext cx="510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b">
              <a:noAutofit/>
            </a:bodyPr>
            <a:lstStyle/>
            <a:p>
              <a:pPr algn="ctr">
                <a:defRPr sz="2400">
                  <a:latin typeface="+mn-lt"/>
                  <a:ea typeface="+mn-ea"/>
                  <a:cs typeface="+mn-cs"/>
                  <a:sym typeface="Helvetica Light"/>
                </a:defRPr>
              </a:pPr>
              <a:endParaRPr sz="4000"/>
            </a:p>
          </p:txBody>
        </p:sp>
        <p:sp>
          <p:nvSpPr>
            <p:cNvPr id="106" name="Shape 1420"/>
            <p:cNvSpPr/>
            <p:nvPr/>
          </p:nvSpPr>
          <p:spPr>
            <a:xfrm>
              <a:off x="548284" y="0"/>
              <a:ext cx="1215647"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dirty="0"/>
                <a:t>Y</a:t>
              </a:r>
            </a:p>
          </p:txBody>
        </p:sp>
        <p:sp>
          <p:nvSpPr>
            <p:cNvPr id="107" name="Shape 1421"/>
            <p:cNvSpPr/>
            <p:nvPr/>
          </p:nvSpPr>
          <p:spPr>
            <a:xfrm>
              <a:off x="2060693"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D</a:t>
              </a:r>
            </a:p>
          </p:txBody>
        </p:sp>
        <p:sp>
          <p:nvSpPr>
            <p:cNvPr id="108" name="Shape 1422"/>
            <p:cNvSpPr/>
            <p:nvPr/>
          </p:nvSpPr>
          <p:spPr>
            <a:xfrm>
              <a:off x="3487864"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C</a:t>
              </a:r>
            </a:p>
          </p:txBody>
        </p:sp>
        <p:sp>
          <p:nvSpPr>
            <p:cNvPr id="109" name="Shape 1423"/>
            <p:cNvSpPr/>
            <p:nvPr/>
          </p:nvSpPr>
          <p:spPr>
            <a:xfrm>
              <a:off x="4746721"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A</a:t>
              </a:r>
            </a:p>
          </p:txBody>
        </p:sp>
        <p:sp>
          <p:nvSpPr>
            <p:cNvPr id="110" name="Shape 1424"/>
            <p:cNvSpPr/>
            <p:nvPr/>
          </p:nvSpPr>
          <p:spPr>
            <a:xfrm>
              <a:off x="6155581" y="0"/>
              <a:ext cx="943784" cy="636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b">
              <a:noAutofit/>
            </a:bodyPr>
            <a:lstStyle/>
            <a:p>
              <a:pPr lvl="1" algn="ctr">
                <a:defRPr>
                  <a:latin typeface="Courier New"/>
                  <a:ea typeface="Courier New"/>
                  <a:cs typeface="Courier New"/>
                  <a:sym typeface="Courier New"/>
                </a:defRPr>
              </a:pPr>
              <a:r>
                <a:rPr sz="2400"/>
                <a:t>X</a:t>
              </a:r>
            </a:p>
          </p:txBody>
        </p:sp>
      </p:grpSp>
      <p:sp>
        <p:nvSpPr>
          <p:cNvPr id="113" name="Shape 1426"/>
          <p:cNvSpPr/>
          <p:nvPr/>
        </p:nvSpPr>
        <p:spPr>
          <a:xfrm>
            <a:off x="727857" y="5398870"/>
            <a:ext cx="614558" cy="557542"/>
          </a:xfrm>
          <a:prstGeom prst="ellipse">
            <a:avLst/>
          </a:prstGeom>
          <a:solidFill>
            <a:srgbClr val="FFFFFF"/>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b"/>
          <a:lstStyle>
            <a:lvl1pPr algn="ctr">
              <a:lnSpc>
                <a:spcPct val="40000"/>
              </a:lnSpc>
            </a:lvl1pPr>
          </a:lstStyle>
          <a:p>
            <a:r>
              <a:rPr sz="2400" dirty="0"/>
              <a:t>0</a:t>
            </a:r>
          </a:p>
        </p:txBody>
      </p:sp>
      <p:sp>
        <p:nvSpPr>
          <p:cNvPr id="114" name="Shape 1427"/>
          <p:cNvSpPr/>
          <p:nvPr/>
        </p:nvSpPr>
        <p:spPr>
          <a:xfrm>
            <a:off x="1343884" y="5677642"/>
            <a:ext cx="358921" cy="1"/>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4000"/>
          </a:p>
        </p:txBody>
      </p:sp>
      <p:sp>
        <p:nvSpPr>
          <p:cNvPr id="115" name="Shape 1428"/>
          <p:cNvSpPr/>
          <p:nvPr/>
        </p:nvSpPr>
        <p:spPr>
          <a:xfrm>
            <a:off x="1037689" y="5207956"/>
            <a:ext cx="854753" cy="44750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lgn="ctr">
              <a:defRPr>
                <a:latin typeface="Courier New"/>
                <a:ea typeface="Courier New"/>
                <a:cs typeface="Courier New"/>
                <a:sym typeface="Courier New"/>
              </a:defRPr>
            </a:pPr>
            <a:r>
              <a:rPr sz="2400" dirty="0"/>
              <a:t>Y</a:t>
            </a:r>
          </a:p>
        </p:txBody>
      </p:sp>
      <p:sp>
        <p:nvSpPr>
          <p:cNvPr id="116" name="Shape 1464"/>
          <p:cNvSpPr/>
          <p:nvPr/>
        </p:nvSpPr>
        <p:spPr>
          <a:xfrm>
            <a:off x="1902839" y="5160256"/>
            <a:ext cx="282528" cy="235804"/>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5645" y="-5358"/>
                  <a:pt x="12845" y="-5400"/>
                  <a:pt x="21600" y="16074"/>
                </a:cubicBezTo>
              </a:path>
            </a:pathLst>
          </a:custGeom>
          <a:ln w="25400">
            <a:solidFill>
              <a:srgbClr val="000000"/>
            </a:solidFill>
            <a:miter lim="400000"/>
            <a:tailEnd type="triangle"/>
          </a:ln>
        </p:spPr>
        <p:txBody>
          <a:bodyPr/>
          <a:lstStyle/>
          <a:p>
            <a:endParaRPr sz="2400"/>
          </a:p>
        </p:txBody>
      </p:sp>
      <p:sp>
        <p:nvSpPr>
          <p:cNvPr id="117" name="Shape 1457"/>
          <p:cNvSpPr/>
          <p:nvPr/>
        </p:nvSpPr>
        <p:spPr>
          <a:xfrm>
            <a:off x="1667574" y="4982187"/>
            <a:ext cx="748603"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p>
            <a:pPr lvl="1">
              <a:defRPr sz="3300">
                <a:latin typeface="Courier New"/>
                <a:ea typeface="Courier New"/>
                <a:cs typeface="Courier New"/>
                <a:sym typeface="Courier New"/>
              </a:defRPr>
            </a:pPr>
            <a:r>
              <a:rPr sz="2800" dirty="0"/>
              <a:t>Σ</a:t>
            </a:r>
          </a:p>
        </p:txBody>
      </p:sp>
      <p:grpSp>
        <p:nvGrpSpPr>
          <p:cNvPr id="118" name="Group 1460"/>
          <p:cNvGrpSpPr/>
          <p:nvPr/>
        </p:nvGrpSpPr>
        <p:grpSpPr>
          <a:xfrm>
            <a:off x="1706891" y="5365804"/>
            <a:ext cx="663597" cy="623677"/>
            <a:chOff x="0" y="0"/>
            <a:chExt cx="943782" cy="887006"/>
          </a:xfrm>
        </p:grpSpPr>
        <p:sp>
          <p:nvSpPr>
            <p:cNvPr id="119" name="Shape 1458"/>
            <p:cNvSpPr/>
            <p:nvPr/>
          </p:nvSpPr>
          <p:spPr>
            <a:xfrm>
              <a:off x="0" y="0"/>
              <a:ext cx="943783" cy="887007"/>
            </a:xfrm>
            <a:prstGeom prst="ellipse">
              <a:avLst/>
            </a:prstGeom>
            <a:solidFill>
              <a:srgbClr val="FFFFFF"/>
            </a:solidFill>
            <a:ln w="19050" cap="flat">
              <a:solidFill>
                <a:srgbClr val="000000"/>
              </a:solidFill>
              <a:prstDash val="solid"/>
              <a:miter lim="400000"/>
            </a:ln>
            <a:effectLst/>
          </p:spPr>
          <p:txBody>
            <a:bodyPr wrap="square" lIns="0" tIns="0" rIns="0" bIns="0" numCol="1" anchor="b">
              <a:noAutofit/>
            </a:bodyPr>
            <a:lstStyle/>
            <a:p>
              <a:pPr algn="ctr">
                <a:lnSpc>
                  <a:spcPct val="40000"/>
                </a:lnSpc>
              </a:pPr>
              <a:endParaRPr sz="2400"/>
            </a:p>
          </p:txBody>
        </p:sp>
        <p:sp>
          <p:nvSpPr>
            <p:cNvPr id="120" name="Shape 1459"/>
            <p:cNvSpPr/>
            <p:nvPr/>
          </p:nvSpPr>
          <p:spPr>
            <a:xfrm>
              <a:off x="34872" y="47029"/>
              <a:ext cx="874038" cy="792948"/>
            </a:xfrm>
            <a:prstGeom prst="ellipse">
              <a:avLst/>
            </a:prstGeom>
            <a:solidFill>
              <a:srgbClr val="FFFFFF"/>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b">
              <a:noAutofit/>
            </a:bodyPr>
            <a:lstStyle>
              <a:lvl1pPr algn="ctr">
                <a:lnSpc>
                  <a:spcPct val="40000"/>
                </a:lnSpc>
              </a:lvl1pPr>
            </a:lstStyle>
            <a:p>
              <a:r>
                <a:rPr sz="2400"/>
                <a:t>1</a:t>
              </a:r>
            </a:p>
          </p:txBody>
        </p:sp>
      </p:grpSp>
      <p:sp>
        <p:nvSpPr>
          <p:cNvPr id="92" name="Shape 1916"/>
          <p:cNvSpPr/>
          <p:nvPr/>
        </p:nvSpPr>
        <p:spPr>
          <a:xfrm>
            <a:off x="3232043" y="5176990"/>
            <a:ext cx="4433270" cy="1364797"/>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defRPr sz="3800">
                <a:solidFill>
                  <a:srgbClr val="53585F"/>
                </a:solidFill>
              </a:defRPr>
            </a:lvl1pPr>
          </a:lstStyle>
          <a:p>
            <a:pPr algn="ctr"/>
            <a:r>
              <a:rPr lang="en-US" sz="2800" dirty="0">
                <a:solidFill>
                  <a:schemeClr val="accent5"/>
                </a:solidFill>
              </a:rPr>
              <a:t>Product graph  captures all</a:t>
            </a:r>
            <a:br>
              <a:rPr lang="en-US" sz="2800" dirty="0">
                <a:solidFill>
                  <a:schemeClr val="accent5"/>
                </a:solidFill>
              </a:rPr>
            </a:br>
            <a:r>
              <a:rPr sz="2800" dirty="0">
                <a:solidFill>
                  <a:schemeClr val="accent5"/>
                </a:solidFill>
              </a:rPr>
              <a:t>policy</a:t>
            </a:r>
            <a:r>
              <a:rPr lang="en-US" sz="2800" dirty="0">
                <a:solidFill>
                  <a:schemeClr val="accent5"/>
                </a:solidFill>
              </a:rPr>
              <a:t>-</a:t>
            </a:r>
            <a:r>
              <a:rPr sz="2800" dirty="0">
                <a:solidFill>
                  <a:schemeClr val="accent5"/>
                </a:solidFill>
              </a:rPr>
              <a:t>compliant paths</a:t>
            </a:r>
            <a:r>
              <a:rPr lang="en-US" sz="2800" dirty="0">
                <a:solidFill>
                  <a:schemeClr val="accent5"/>
                </a:solidFill>
              </a:rPr>
              <a:t> for BGP messages</a:t>
            </a:r>
            <a:endParaRPr sz="2800" dirty="0">
              <a:solidFill>
                <a:schemeClr val="accent5"/>
              </a:solidFill>
            </a:endParaRPr>
          </a:p>
        </p:txBody>
      </p:sp>
      <p:sp>
        <p:nvSpPr>
          <p:cNvPr id="93" name="Shape 1487"/>
          <p:cNvSpPr/>
          <p:nvPr/>
        </p:nvSpPr>
        <p:spPr>
          <a:xfrm>
            <a:off x="7665312" y="5655455"/>
            <a:ext cx="719051" cy="1"/>
          </a:xfrm>
          <a:prstGeom prst="line">
            <a:avLst/>
          </a:prstGeom>
          <a:ln w="47625">
            <a:solidFill>
              <a:schemeClr val="tx1">
                <a:lumMod val="65000"/>
                <a:lumOff val="35000"/>
              </a:schemeClr>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9" name="Group 8"/>
          <p:cNvGrpSpPr/>
          <p:nvPr/>
        </p:nvGrpSpPr>
        <p:grpSpPr>
          <a:xfrm>
            <a:off x="8154928" y="1425545"/>
            <a:ext cx="3674213" cy="5439260"/>
            <a:chOff x="8154928" y="1425545"/>
            <a:chExt cx="3674213" cy="5439260"/>
          </a:xfrm>
        </p:grpSpPr>
        <p:sp>
          <p:nvSpPr>
            <p:cNvPr id="1573" name="Shape 1573"/>
            <p:cNvSpPr/>
            <p:nvPr/>
          </p:nvSpPr>
          <p:spPr>
            <a:xfrm flipH="1" flipV="1">
              <a:off x="10140949" y="3484883"/>
              <a:ext cx="927861" cy="635608"/>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74" name="Shape 1574"/>
            <p:cNvSpPr/>
            <p:nvPr/>
          </p:nvSpPr>
          <p:spPr>
            <a:xfrm flipH="1">
              <a:off x="10610334" y="4322725"/>
              <a:ext cx="497919" cy="1"/>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0" name="Shape 1560"/>
            <p:cNvSpPr/>
            <p:nvPr/>
          </p:nvSpPr>
          <p:spPr>
            <a:xfrm>
              <a:off x="10616571" y="6402421"/>
              <a:ext cx="1113373" cy="44750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defRPr>
                  <a:latin typeface="Courier New"/>
                  <a:ea typeface="Courier New"/>
                  <a:cs typeface="Courier New"/>
                  <a:sym typeface="Courier New"/>
                </a:defRPr>
              </a:pPr>
              <a:r>
                <a:rPr sz="2400" dirty="0"/>
                <a:t>{1,2}</a:t>
              </a:r>
            </a:p>
          </p:txBody>
        </p:sp>
        <p:sp>
          <p:nvSpPr>
            <p:cNvPr id="1561" name="Shape 1561"/>
            <p:cNvSpPr/>
            <p:nvPr/>
          </p:nvSpPr>
          <p:spPr>
            <a:xfrm>
              <a:off x="10554868" y="3180765"/>
              <a:ext cx="1013014"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(D,2,1)</a:t>
              </a:r>
            </a:p>
          </p:txBody>
        </p:sp>
        <p:sp>
          <p:nvSpPr>
            <p:cNvPr id="1562" name="Shape 1562"/>
            <p:cNvSpPr/>
            <p:nvPr/>
          </p:nvSpPr>
          <p:spPr>
            <a:xfrm>
              <a:off x="10816126" y="4026661"/>
              <a:ext cx="1013014"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(C,3,1)</a:t>
              </a:r>
            </a:p>
          </p:txBody>
        </p:sp>
        <p:sp>
          <p:nvSpPr>
            <p:cNvPr id="1563" name="Shape 1563"/>
            <p:cNvSpPr/>
            <p:nvPr/>
          </p:nvSpPr>
          <p:spPr>
            <a:xfrm>
              <a:off x="10816127" y="4854698"/>
              <a:ext cx="1013014"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(A,4,1)</a:t>
              </a:r>
            </a:p>
          </p:txBody>
        </p:sp>
        <p:sp>
          <p:nvSpPr>
            <p:cNvPr id="1564" name="Shape 1564"/>
            <p:cNvSpPr/>
            <p:nvPr/>
          </p:nvSpPr>
          <p:spPr>
            <a:xfrm flipH="1">
              <a:off x="10463724" y="1983087"/>
              <a:ext cx="2" cy="319832"/>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5" name="Shape 1565"/>
            <p:cNvSpPr/>
            <p:nvPr/>
          </p:nvSpPr>
          <p:spPr>
            <a:xfrm>
              <a:off x="10795524" y="2767679"/>
              <a:ext cx="145713" cy="411476"/>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6" name="Shape 1566"/>
            <p:cNvSpPr/>
            <p:nvPr/>
          </p:nvSpPr>
          <p:spPr>
            <a:xfrm>
              <a:off x="11130514" y="3771373"/>
              <a:ext cx="220816" cy="253047"/>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7" name="Shape 1567"/>
            <p:cNvSpPr/>
            <p:nvPr/>
          </p:nvSpPr>
          <p:spPr>
            <a:xfrm>
              <a:off x="11390609" y="4587342"/>
              <a:ext cx="2" cy="271923"/>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8" name="Shape 1568"/>
            <p:cNvSpPr/>
            <p:nvPr/>
          </p:nvSpPr>
          <p:spPr>
            <a:xfrm flipH="1">
              <a:off x="11108253" y="5410109"/>
              <a:ext cx="267840" cy="348732"/>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69" name="Shape 1569"/>
            <p:cNvSpPr/>
            <p:nvPr/>
          </p:nvSpPr>
          <p:spPr>
            <a:xfrm>
              <a:off x="8866832" y="4390986"/>
              <a:ext cx="1006652" cy="548720"/>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70" name="Shape 1570"/>
            <p:cNvSpPr/>
            <p:nvPr/>
          </p:nvSpPr>
          <p:spPr>
            <a:xfrm flipH="1">
              <a:off x="9944625" y="5424622"/>
              <a:ext cx="305993" cy="351029"/>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71" name="Shape 1571"/>
            <p:cNvSpPr/>
            <p:nvPr/>
          </p:nvSpPr>
          <p:spPr>
            <a:xfrm flipH="1">
              <a:off x="9180683" y="4343429"/>
              <a:ext cx="1020890" cy="1"/>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72" name="Shape 1572"/>
            <p:cNvSpPr/>
            <p:nvPr/>
          </p:nvSpPr>
          <p:spPr>
            <a:xfrm flipH="1">
              <a:off x="9001269" y="3640437"/>
              <a:ext cx="361741" cy="459830"/>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75" name="Shape 1575"/>
            <p:cNvSpPr/>
            <p:nvPr/>
          </p:nvSpPr>
          <p:spPr>
            <a:xfrm flipH="1">
              <a:off x="10463724" y="4524353"/>
              <a:ext cx="605086" cy="372336"/>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grpSp>
          <p:nvGrpSpPr>
            <p:cNvPr id="1578" name="Group 1578"/>
            <p:cNvGrpSpPr/>
            <p:nvPr/>
          </p:nvGrpSpPr>
          <p:grpSpPr>
            <a:xfrm>
              <a:off x="9153621" y="5742585"/>
              <a:ext cx="1165820" cy="623679"/>
              <a:chOff x="-129938" y="0"/>
              <a:chExt cx="1073722" cy="887007"/>
            </a:xfrm>
          </p:grpSpPr>
          <p:sp>
            <p:nvSpPr>
              <p:cNvPr id="1576" name="Shape 1576"/>
              <p:cNvSpPr/>
              <p:nvPr/>
            </p:nvSpPr>
            <p:spPr>
              <a:xfrm>
                <a:off x="-129938" y="0"/>
                <a:ext cx="1073722" cy="887007"/>
              </a:xfrm>
              <a:prstGeom prst="ellipse">
                <a:avLst/>
              </a:prstGeom>
              <a:solidFill>
                <a:srgbClr val="FFFFFF"/>
              </a:solidFill>
              <a:ln w="19050" cap="flat">
                <a:solidFill>
                  <a:srgbClr val="000000"/>
                </a:solidFill>
                <a:prstDash val="solid"/>
                <a:miter lim="400000"/>
              </a:ln>
              <a:effectLst/>
            </p:spPr>
            <p:txBody>
              <a:bodyPr wrap="square" lIns="0" tIns="0" rIns="0" bIns="0" numCol="1" anchor="ctr">
                <a:noAutofit/>
              </a:bodyPr>
              <a:lstStyle/>
              <a:p>
                <a:pPr algn="ctr">
                  <a:lnSpc>
                    <a:spcPct val="40000"/>
                  </a:lnSpc>
                </a:pPr>
                <a:endParaRPr/>
              </a:p>
            </p:txBody>
          </p:sp>
          <p:sp>
            <p:nvSpPr>
              <p:cNvPr id="1577" name="Shape 1577"/>
              <p:cNvSpPr/>
              <p:nvPr/>
            </p:nvSpPr>
            <p:spPr>
              <a:xfrm>
                <a:off x="-91995" y="47028"/>
                <a:ext cx="1000906" cy="792949"/>
              </a:xfrm>
              <a:prstGeom prst="ellipse">
                <a:avLst/>
              </a:prstGeom>
              <a:solidFill>
                <a:srgbClr val="BED1F2"/>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40000"/>
                  </a:lnSpc>
                  <a:defRPr sz="1900"/>
                </a:lvl1pPr>
              </a:lstStyle>
              <a:p>
                <a:r>
                  <a:rPr sz="1800"/>
                  <a:t>(X, -, 1)</a:t>
                </a:r>
              </a:p>
            </p:txBody>
          </p:sp>
        </p:grpSp>
        <p:grpSp>
          <p:nvGrpSpPr>
            <p:cNvPr id="1581" name="Group 1581"/>
            <p:cNvGrpSpPr/>
            <p:nvPr/>
          </p:nvGrpSpPr>
          <p:grpSpPr>
            <a:xfrm>
              <a:off x="10488950" y="5742585"/>
              <a:ext cx="1140849" cy="623679"/>
              <a:chOff x="-83709" y="0"/>
              <a:chExt cx="1050724" cy="887007"/>
            </a:xfrm>
          </p:grpSpPr>
          <p:sp>
            <p:nvSpPr>
              <p:cNvPr id="1579" name="Shape 1579"/>
              <p:cNvSpPr/>
              <p:nvPr/>
            </p:nvSpPr>
            <p:spPr>
              <a:xfrm>
                <a:off x="-83709" y="0"/>
                <a:ext cx="1050724" cy="887007"/>
              </a:xfrm>
              <a:prstGeom prst="ellipse">
                <a:avLst/>
              </a:prstGeom>
              <a:solidFill>
                <a:srgbClr val="FFFFFF"/>
              </a:solidFill>
              <a:ln w="19050" cap="flat">
                <a:solidFill>
                  <a:srgbClr val="000000"/>
                </a:solidFill>
                <a:prstDash val="solid"/>
                <a:miter lim="400000"/>
              </a:ln>
              <a:effectLst/>
            </p:spPr>
            <p:txBody>
              <a:bodyPr wrap="square" lIns="0" tIns="0" rIns="0" bIns="0" numCol="1" anchor="ctr">
                <a:noAutofit/>
              </a:bodyPr>
              <a:lstStyle/>
              <a:p>
                <a:pPr algn="ctr">
                  <a:lnSpc>
                    <a:spcPct val="40000"/>
                  </a:lnSpc>
                </a:pPr>
                <a:endParaRPr/>
              </a:p>
            </p:txBody>
          </p:sp>
          <p:sp>
            <p:nvSpPr>
              <p:cNvPr id="1580" name="Shape 1580"/>
              <p:cNvSpPr/>
              <p:nvPr/>
            </p:nvSpPr>
            <p:spPr>
              <a:xfrm>
                <a:off x="-24077" y="47028"/>
                <a:ext cx="932987" cy="792948"/>
              </a:xfrm>
              <a:prstGeom prst="ellipse">
                <a:avLst/>
              </a:prstGeom>
              <a:solidFill>
                <a:srgbClr val="BED1F2"/>
              </a:solidFill>
              <a:ln w="1905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lnSpc>
                    <a:spcPct val="40000"/>
                  </a:lnSpc>
                  <a:defRPr sz="1900"/>
                </a:lvl1pPr>
              </a:lstStyle>
              <a:p>
                <a:r>
                  <a:rPr sz="1800"/>
                  <a:t>(X,5,1)</a:t>
                </a:r>
              </a:p>
            </p:txBody>
          </p:sp>
        </p:grpSp>
        <p:sp>
          <p:nvSpPr>
            <p:cNvPr id="1582" name="Shape 1582"/>
            <p:cNvSpPr/>
            <p:nvPr/>
          </p:nvSpPr>
          <p:spPr>
            <a:xfrm flipH="1">
              <a:off x="9670016" y="2736934"/>
              <a:ext cx="490375" cy="469488"/>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83" name="Shape 1583"/>
            <p:cNvSpPr/>
            <p:nvPr/>
          </p:nvSpPr>
          <p:spPr>
            <a:xfrm>
              <a:off x="9973401" y="2278955"/>
              <a:ext cx="1013012" cy="557542"/>
            </a:xfrm>
            <a:prstGeom prst="ellipse">
              <a:avLst/>
            </a:prstGeom>
            <a:solidFill>
              <a:srgbClr val="BED1F2"/>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(Y,1,1)</a:t>
              </a:r>
            </a:p>
          </p:txBody>
        </p:sp>
        <p:sp>
          <p:nvSpPr>
            <p:cNvPr id="1584" name="Shape 1584"/>
            <p:cNvSpPr/>
            <p:nvPr/>
          </p:nvSpPr>
          <p:spPr>
            <a:xfrm>
              <a:off x="9993859" y="1425545"/>
              <a:ext cx="949007" cy="557542"/>
            </a:xfrm>
            <a:prstGeom prst="ellipse">
              <a:avLst/>
            </a:prstGeom>
            <a:solidFill>
              <a:srgbClr val="FFFFFF"/>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(-,0,0)</a:t>
              </a:r>
            </a:p>
          </p:txBody>
        </p:sp>
        <p:sp>
          <p:nvSpPr>
            <p:cNvPr id="1585" name="Shape 1585"/>
            <p:cNvSpPr/>
            <p:nvPr/>
          </p:nvSpPr>
          <p:spPr>
            <a:xfrm>
              <a:off x="9603560" y="4026661"/>
              <a:ext cx="1013012"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(D, -,1)</a:t>
              </a:r>
            </a:p>
          </p:txBody>
        </p:sp>
        <p:sp>
          <p:nvSpPr>
            <p:cNvPr id="1586" name="Shape 1586"/>
            <p:cNvSpPr/>
            <p:nvPr/>
          </p:nvSpPr>
          <p:spPr>
            <a:xfrm>
              <a:off x="9153620" y="3189611"/>
              <a:ext cx="1013012"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(E, -,1)</a:t>
              </a:r>
            </a:p>
          </p:txBody>
        </p:sp>
        <p:sp>
          <p:nvSpPr>
            <p:cNvPr id="1587" name="Shape 1587"/>
            <p:cNvSpPr/>
            <p:nvPr/>
          </p:nvSpPr>
          <p:spPr>
            <a:xfrm>
              <a:off x="9664238" y="4854698"/>
              <a:ext cx="1013012"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(B, -,1)</a:t>
              </a:r>
            </a:p>
          </p:txBody>
        </p:sp>
        <p:sp>
          <p:nvSpPr>
            <p:cNvPr id="1588" name="Shape 1588"/>
            <p:cNvSpPr/>
            <p:nvPr/>
          </p:nvSpPr>
          <p:spPr>
            <a:xfrm>
              <a:off x="9459309" y="6417305"/>
              <a:ext cx="765335" cy="447500"/>
            </a:xfrm>
            <a:prstGeom prst="rect">
              <a:avLst/>
            </a:prstGeom>
            <a:ln w="12700">
              <a:miter lim="400000"/>
            </a:ln>
            <a:extLst>
              <a:ext uri="{C572A759-6A51-4108-AA02-DFA0A04FC94B}">
                <ma14:wrappingTextBoxFlag xmlns:ma14="http://schemas.microsoft.com/office/mac/drawingml/2011/main" val="1"/>
              </a:ext>
            </a:extLst>
          </p:spPr>
          <p:txBody>
            <a:bodyPr lIns="35719" tIns="35719" rIns="35719" bIns="35719"/>
            <a:lstStyle/>
            <a:p>
              <a:pPr lvl="1">
                <a:defRPr>
                  <a:latin typeface="Courier New"/>
                  <a:ea typeface="Courier New"/>
                  <a:cs typeface="Courier New"/>
                  <a:sym typeface="Courier New"/>
                </a:defRPr>
              </a:pPr>
              <a:r>
                <a:rPr sz="2400" dirty="0"/>
                <a:t>{2}</a:t>
              </a:r>
            </a:p>
          </p:txBody>
        </p:sp>
        <p:sp>
          <p:nvSpPr>
            <p:cNvPr id="1589" name="Shape 1589"/>
            <p:cNvSpPr/>
            <p:nvPr/>
          </p:nvSpPr>
          <p:spPr>
            <a:xfrm>
              <a:off x="8713588" y="5445306"/>
              <a:ext cx="642036" cy="375323"/>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90" name="Shape 1590"/>
            <p:cNvSpPr/>
            <p:nvPr/>
          </p:nvSpPr>
          <p:spPr>
            <a:xfrm>
              <a:off x="8703853" y="4548337"/>
              <a:ext cx="2" cy="297186"/>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a:p>
          </p:txBody>
        </p:sp>
        <p:sp>
          <p:nvSpPr>
            <p:cNvPr id="1591" name="Shape 1591"/>
            <p:cNvSpPr/>
            <p:nvPr/>
          </p:nvSpPr>
          <p:spPr>
            <a:xfrm>
              <a:off x="8154928" y="4026661"/>
              <a:ext cx="1013014"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a:t>(C, -,1)</a:t>
              </a:r>
            </a:p>
          </p:txBody>
        </p:sp>
        <p:sp>
          <p:nvSpPr>
            <p:cNvPr id="1592" name="Shape 1592"/>
            <p:cNvSpPr/>
            <p:nvPr/>
          </p:nvSpPr>
          <p:spPr>
            <a:xfrm>
              <a:off x="8181804" y="4854698"/>
              <a:ext cx="1013014" cy="557542"/>
            </a:xfrm>
            <a:prstGeom prst="ellipse">
              <a:avLst/>
            </a:prstGeom>
            <a:solidFill>
              <a:srgbClr val="FFD8C0"/>
            </a:solidFill>
            <a:ln w="19050">
              <a:solidFill>
                <a:srgbClr val="000000"/>
              </a:solidFill>
              <a:miter lim="400000"/>
            </a:ln>
            <a:extLst>
              <a:ext uri="{C572A759-6A51-4108-AA02-DFA0A04FC94B}">
                <ma14:wrappingTextBoxFlag xmlns:ma14="http://schemas.microsoft.com/office/mac/drawingml/2011/main" val="1"/>
              </a:ext>
            </a:extLst>
          </p:spPr>
          <p:txBody>
            <a:bodyPr lIns="0" tIns="0" rIns="0" bIns="0" anchor="ctr"/>
            <a:lstStyle>
              <a:lvl1pPr algn="ctr">
                <a:lnSpc>
                  <a:spcPct val="40000"/>
                </a:lnSpc>
                <a:defRPr sz="1900"/>
              </a:lvl1pPr>
            </a:lstStyle>
            <a:p>
              <a:r>
                <a:rPr sz="1800" dirty="0"/>
                <a:t>(A, -,1)</a:t>
              </a:r>
            </a:p>
          </p:txBody>
        </p:sp>
      </p:grpSp>
    </p:spTree>
    <p:custDataLst>
      <p:tags r:id="rId1"/>
    </p:custDataLst>
    <p:extLst>
      <p:ext uri="{BB962C8B-B14F-4D97-AF65-F5344CB8AC3E}">
        <p14:creationId xmlns:p14="http://schemas.microsoft.com/office/powerpoint/2010/main" val="1100839092"/>
      </p:ext>
    </p:extLst>
  </p:cSld>
  <p:clrMapOvr>
    <a:masterClrMapping/>
  </p:clrMapOvr>
  <p:transition spd="med" advTm="4819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3" grpId="0" animBg="1"/>
      <p:bldP spid="1594" grpId="0" animBg="1"/>
      <p:bldP spid="92" grpId="0" animBg="1"/>
      <p:bldP spid="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title"/>
          </p:nvPr>
        </p:nvSpPr>
        <p:spPr>
          <a:prstGeom prst="rect">
            <a:avLst/>
          </a:prstGeom>
        </p:spPr>
        <p:txBody>
          <a:bodyPr>
            <a:normAutofit/>
          </a:bodyPr>
          <a:lstStyle/>
          <a:p>
            <a:r>
              <a:rPr lang="en-US" dirty="0">
                <a:latin typeface="+mj-lt"/>
              </a:rPr>
              <a:t>Propane compiler</a:t>
            </a:r>
            <a:endParaRPr dirty="0">
              <a:latin typeface="+mj-lt"/>
            </a:endParaRPr>
          </a:p>
        </p:txBody>
      </p:sp>
      <p:sp>
        <p:nvSpPr>
          <p:cNvPr id="1226" name="Shape 1226"/>
          <p:cNvSpPr/>
          <p:nvPr/>
        </p:nvSpPr>
        <p:spPr>
          <a:xfrm>
            <a:off x="1163106" y="3063491"/>
            <a:ext cx="917752"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sz="2800" dirty="0"/>
              <a:t>P</a:t>
            </a:r>
            <a:r>
              <a:rPr lang="en-US" sz="2800" dirty="0"/>
              <a:t>olicy</a:t>
            </a:r>
            <a:endParaRPr sz="2800" dirty="0"/>
          </a:p>
        </p:txBody>
      </p:sp>
      <p:sp>
        <p:nvSpPr>
          <p:cNvPr id="1239" name="Shape 1239"/>
          <p:cNvSpPr/>
          <p:nvPr/>
        </p:nvSpPr>
        <p:spPr>
          <a:xfrm>
            <a:off x="2249477" y="2460494"/>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40" name="Shape 1240"/>
          <p:cNvSpPr/>
          <p:nvPr/>
        </p:nvSpPr>
        <p:spPr>
          <a:xfrm>
            <a:off x="9198971" y="3381933"/>
            <a:ext cx="1828835" cy="50302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3600"/>
            </a:lvl1pPr>
          </a:lstStyle>
          <a:p>
            <a:r>
              <a:rPr sz="2800" dirty="0"/>
              <a:t>BGP Configs</a:t>
            </a:r>
          </a:p>
        </p:txBody>
      </p:sp>
      <p:sp>
        <p:nvSpPr>
          <p:cNvPr id="1254" name="Shape 1254"/>
          <p:cNvSpPr/>
          <p:nvPr/>
        </p:nvSpPr>
        <p:spPr>
          <a:xfrm>
            <a:off x="6373996" y="2439760"/>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5" name="Shape 1255"/>
          <p:cNvSpPr/>
          <p:nvPr/>
        </p:nvSpPr>
        <p:spPr>
          <a:xfrm>
            <a:off x="8405879" y="2525522"/>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2" name="Group 1"/>
          <p:cNvGrpSpPr/>
          <p:nvPr/>
        </p:nvGrpSpPr>
        <p:grpSpPr>
          <a:xfrm>
            <a:off x="6996213" y="1762234"/>
            <a:ext cx="1227744" cy="1339216"/>
            <a:chOff x="6996213" y="4808672"/>
            <a:chExt cx="1227744" cy="1339216"/>
          </a:xfrm>
        </p:grpSpPr>
        <p:sp>
          <p:nvSpPr>
            <p:cNvPr id="1258" name="Shape 1258"/>
            <p:cNvSpPr/>
            <p:nvPr/>
          </p:nvSpPr>
          <p:spPr>
            <a:xfrm>
              <a:off x="7646969" y="4964004"/>
              <a:ext cx="347437" cy="362523"/>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9" name="Shape 1259"/>
            <p:cNvSpPr/>
            <p:nvPr/>
          </p:nvSpPr>
          <p:spPr>
            <a:xfrm flipH="1">
              <a:off x="7275392" y="5005860"/>
              <a:ext cx="304881" cy="311394"/>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0" name="Shape 1260"/>
            <p:cNvSpPr/>
            <p:nvPr/>
          </p:nvSpPr>
          <p:spPr>
            <a:xfrm>
              <a:off x="7484663" y="4808672"/>
              <a:ext cx="303610" cy="303610"/>
            </a:xfrm>
            <a:prstGeom prst="ellipse">
              <a:avLst/>
            </a:prstGeom>
            <a:solidFill>
              <a:srgbClr val="FFE0DD"/>
            </a:solidFill>
            <a:ln w="25400">
              <a:solidFill>
                <a:srgbClr val="000000"/>
              </a:solidFill>
              <a:miter lim="400000"/>
            </a:ln>
          </p:spPr>
          <p:txBody>
            <a:bodyPr lIns="35719" tIns="35719" rIns="35719" bIns="35719" anchor="ctr"/>
            <a:lstStyle/>
            <a:p>
              <a:pPr>
                <a:defRPr>
                  <a:latin typeface="Courier New"/>
                  <a:ea typeface="Courier New"/>
                  <a:cs typeface="Courier New"/>
                  <a:sym typeface="Courier New"/>
                </a:defRPr>
              </a:pPr>
              <a:endParaRPr sz="1266"/>
            </a:p>
          </p:txBody>
        </p:sp>
        <p:sp>
          <p:nvSpPr>
            <p:cNvPr id="1261" name="Shape 1261"/>
            <p:cNvSpPr/>
            <p:nvPr/>
          </p:nvSpPr>
          <p:spPr>
            <a:xfrm>
              <a:off x="7495825" y="4817602"/>
              <a:ext cx="310984" cy="299442"/>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100"/>
              </a:lvl1pPr>
            </a:lstStyle>
            <a:p>
              <a:r>
                <a:rPr sz="1477"/>
                <a:t>0,0</a:t>
              </a:r>
            </a:p>
          </p:txBody>
        </p:sp>
        <p:sp>
          <p:nvSpPr>
            <p:cNvPr id="1262" name="Shape 1262"/>
            <p:cNvSpPr/>
            <p:nvPr/>
          </p:nvSpPr>
          <p:spPr>
            <a:xfrm>
              <a:off x="7164619" y="5511712"/>
              <a:ext cx="336031" cy="357062"/>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3" name="Shape 1263"/>
            <p:cNvSpPr/>
            <p:nvPr/>
          </p:nvSpPr>
          <p:spPr>
            <a:xfrm flipH="1">
              <a:off x="7755910" y="5546217"/>
              <a:ext cx="262353" cy="332850"/>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1266" name="Group 1266"/>
            <p:cNvGrpSpPr/>
            <p:nvPr/>
          </p:nvGrpSpPr>
          <p:grpSpPr>
            <a:xfrm>
              <a:off x="7484663" y="5844278"/>
              <a:ext cx="322146" cy="303610"/>
              <a:chOff x="0" y="0"/>
              <a:chExt cx="458161" cy="431800"/>
            </a:xfrm>
          </p:grpSpPr>
          <p:sp>
            <p:nvSpPr>
              <p:cNvPr id="1264" name="Shape 1264"/>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5" name="Shape 1265"/>
              <p:cNvSpPr/>
              <p:nvPr/>
            </p:nvSpPr>
            <p:spPr>
              <a:xfrm>
                <a:off x="15875" y="0"/>
                <a:ext cx="442286"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dirty="0"/>
                  <a:t>2,1</a:t>
                </a:r>
              </a:p>
            </p:txBody>
          </p:sp>
        </p:grpSp>
        <p:sp>
          <p:nvSpPr>
            <p:cNvPr id="1300" name="Shape 1300"/>
            <p:cNvSpPr/>
            <p:nvPr/>
          </p:nvSpPr>
          <p:spPr>
            <a:xfrm>
              <a:off x="7292214" y="5336192"/>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8032" y="-5114"/>
                    <a:pt x="15232" y="-5397"/>
                    <a:pt x="21600" y="15354"/>
                  </a:cubicBezTo>
                </a:path>
              </a:pathLst>
            </a:custGeom>
            <a:ln w="25400">
              <a:solidFill>
                <a:srgbClr val="000000"/>
              </a:solidFill>
              <a:miter lim="400000"/>
              <a:tailEnd type="triangle"/>
            </a:ln>
          </p:spPr>
          <p:txBody>
            <a:bodyPr/>
            <a:lstStyle/>
            <a:p>
              <a:endParaRPr sz="1266"/>
            </a:p>
          </p:txBody>
        </p:sp>
        <p:grpSp>
          <p:nvGrpSpPr>
            <p:cNvPr id="1270" name="Group 1270"/>
            <p:cNvGrpSpPr/>
            <p:nvPr/>
          </p:nvGrpSpPr>
          <p:grpSpPr>
            <a:xfrm>
              <a:off x="6996213" y="5339929"/>
              <a:ext cx="310984" cy="317115"/>
              <a:chOff x="-9525" y="0"/>
              <a:chExt cx="442288" cy="451007"/>
            </a:xfrm>
          </p:grpSpPr>
          <p:sp>
            <p:nvSpPr>
              <p:cNvPr id="1268" name="Shape 1268"/>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9" name="Shape 1269"/>
              <p:cNvSpPr/>
              <p:nvPr/>
            </p:nvSpPr>
            <p:spPr>
              <a:xfrm>
                <a:off x="-9525" y="25135"/>
                <a:ext cx="442288"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1,1</a:t>
                </a:r>
              </a:p>
            </p:txBody>
          </p:sp>
        </p:grpSp>
        <p:sp>
          <p:nvSpPr>
            <p:cNvPr id="1301" name="Shape 1301"/>
            <p:cNvSpPr/>
            <p:nvPr/>
          </p:nvSpPr>
          <p:spPr>
            <a:xfrm>
              <a:off x="7319652" y="5524463"/>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21600" y="0"/>
                  </a:moveTo>
                  <a:cubicBezTo>
                    <a:pt x="13568" y="21317"/>
                    <a:pt x="6368" y="21600"/>
                    <a:pt x="0" y="849"/>
                  </a:cubicBezTo>
                </a:path>
              </a:pathLst>
            </a:custGeom>
            <a:ln w="25400">
              <a:solidFill>
                <a:srgbClr val="000000"/>
              </a:solidFill>
              <a:miter lim="400000"/>
              <a:tailEnd type="triangle"/>
            </a:ln>
          </p:spPr>
          <p:txBody>
            <a:bodyPr/>
            <a:lstStyle/>
            <a:p>
              <a:endParaRPr sz="1266"/>
            </a:p>
          </p:txBody>
        </p:sp>
        <p:grpSp>
          <p:nvGrpSpPr>
            <p:cNvPr id="1274" name="Group 1274"/>
            <p:cNvGrpSpPr/>
            <p:nvPr/>
          </p:nvGrpSpPr>
          <p:grpSpPr>
            <a:xfrm>
              <a:off x="7901811" y="5339929"/>
              <a:ext cx="322146" cy="317301"/>
              <a:chOff x="0" y="0"/>
              <a:chExt cx="458162" cy="451271"/>
            </a:xfrm>
          </p:grpSpPr>
          <p:sp>
            <p:nvSpPr>
              <p:cNvPr id="1272" name="Shape 1272"/>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3" name="Shape 1273"/>
              <p:cNvSpPr/>
              <p:nvPr/>
            </p:nvSpPr>
            <p:spPr>
              <a:xfrm>
                <a:off x="15875" y="25399"/>
                <a:ext cx="442287" cy="4258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dirty="0"/>
                  <a:t>0,1</a:t>
                </a:r>
              </a:p>
            </p:txBody>
          </p:sp>
        </p:grpSp>
      </p:grpSp>
      <p:grpSp>
        <p:nvGrpSpPr>
          <p:cNvPr id="1293" name="Group 1293"/>
          <p:cNvGrpSpPr/>
          <p:nvPr/>
        </p:nvGrpSpPr>
        <p:grpSpPr>
          <a:xfrm>
            <a:off x="4577563" y="1926424"/>
            <a:ext cx="1539720" cy="1038474"/>
            <a:chOff x="0" y="-2"/>
            <a:chExt cx="2189822" cy="1476939"/>
          </a:xfrm>
        </p:grpSpPr>
        <p:grpSp>
          <p:nvGrpSpPr>
            <p:cNvPr id="1285" name="Group 1285"/>
            <p:cNvGrpSpPr/>
            <p:nvPr/>
          </p:nvGrpSpPr>
          <p:grpSpPr>
            <a:xfrm>
              <a:off x="0" y="-2"/>
              <a:ext cx="2189822" cy="812292"/>
              <a:chOff x="0" y="-1"/>
              <a:chExt cx="2189821" cy="812290"/>
            </a:xfrm>
          </p:grpSpPr>
          <p:sp>
            <p:nvSpPr>
              <p:cNvPr id="1275" name="Shape 1275"/>
              <p:cNvSpPr/>
              <p:nvPr/>
            </p:nvSpPr>
            <p:spPr>
              <a:xfrm>
                <a:off x="215120" y="559362"/>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6" name="Shape 1276"/>
              <p:cNvSpPr/>
              <p:nvPr/>
            </p:nvSpPr>
            <p:spPr>
              <a:xfrm>
                <a:off x="0" y="343462"/>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7" name="Shape 1277"/>
              <p:cNvSpPr/>
              <p:nvPr/>
            </p:nvSpPr>
            <p:spPr>
              <a:xfrm>
                <a:off x="1070827" y="559362"/>
                <a:ext cx="626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8" name="Shape 1278"/>
              <p:cNvSpPr/>
              <p:nvPr/>
            </p:nvSpPr>
            <p:spPr>
              <a:xfrm>
                <a:off x="858072"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9" name="Shape 1279"/>
              <p:cNvSpPr/>
              <p:nvPr/>
            </p:nvSpPr>
            <p:spPr>
              <a:xfrm>
                <a:off x="845614" y="-1"/>
                <a:ext cx="428519" cy="396928"/>
              </a:xfrm>
              <a:custGeom>
                <a:avLst/>
                <a:gdLst/>
                <a:ahLst/>
                <a:cxnLst>
                  <a:cxn ang="0">
                    <a:pos x="wd2" y="hd2"/>
                  </a:cxn>
                  <a:cxn ang="5400000">
                    <a:pos x="wd2" y="hd2"/>
                  </a:cxn>
                  <a:cxn ang="10800000">
                    <a:pos x="wd2" y="hd2"/>
                  </a:cxn>
                  <a:cxn ang="16200000">
                    <a:pos x="wd2" y="hd2"/>
                  </a:cxn>
                </a:cxnLst>
                <a:rect l="0" t="0" r="r" b="b"/>
                <a:pathLst>
                  <a:path w="18946" h="19936" extrusionOk="0">
                    <a:moveTo>
                      <a:pt x="3760" y="19936"/>
                    </a:moveTo>
                    <a:cubicBezTo>
                      <a:pt x="-46" y="16542"/>
                      <a:pt x="-1111" y="10506"/>
                      <a:pt x="1249" y="5708"/>
                    </a:cubicBezTo>
                    <a:cubicBezTo>
                      <a:pt x="3908" y="303"/>
                      <a:pt x="9919" y="-1664"/>
                      <a:pt x="14503" y="1555"/>
                    </a:cubicBezTo>
                    <a:cubicBezTo>
                      <a:pt x="19889" y="5339"/>
                      <a:pt x="20489" y="13977"/>
                      <a:pt x="15692" y="1867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0" name="Shape 1280"/>
              <p:cNvSpPr/>
              <p:nvPr/>
            </p:nvSpPr>
            <p:spPr>
              <a:xfrm>
                <a:off x="104775" y="3688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0</a:t>
                </a:r>
              </a:p>
            </p:txBody>
          </p:sp>
          <p:sp>
            <p:nvSpPr>
              <p:cNvPr id="1281" name="Shape 1281"/>
              <p:cNvSpPr/>
              <p:nvPr/>
            </p:nvSpPr>
            <p:spPr>
              <a:xfrm>
                <a:off x="950147" y="3561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a:t>
                </a:r>
              </a:p>
            </p:txBody>
          </p:sp>
          <p:sp>
            <p:nvSpPr>
              <p:cNvPr id="1282" name="Shape 1282"/>
              <p:cNvSpPr/>
              <p:nvPr/>
            </p:nvSpPr>
            <p:spPr>
              <a:xfrm>
                <a:off x="1681820" y="304288"/>
                <a:ext cx="508001" cy="5080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3" name="Shape 1283"/>
              <p:cNvSpPr/>
              <p:nvPr/>
            </p:nvSpPr>
            <p:spPr>
              <a:xfrm>
                <a:off x="1716145"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4" name="Shape 1284"/>
              <p:cNvSpPr/>
              <p:nvPr/>
            </p:nvSpPr>
            <p:spPr>
              <a:xfrm>
                <a:off x="1820918" y="35616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2</a:t>
                </a:r>
              </a:p>
            </p:txBody>
          </p:sp>
        </p:grpSp>
        <p:grpSp>
          <p:nvGrpSpPr>
            <p:cNvPr id="1292" name="Group 1292"/>
            <p:cNvGrpSpPr/>
            <p:nvPr/>
          </p:nvGrpSpPr>
          <p:grpSpPr>
            <a:xfrm>
              <a:off x="37674" y="968936"/>
              <a:ext cx="1377023" cy="508001"/>
              <a:chOff x="0" y="0"/>
              <a:chExt cx="1377021" cy="508000"/>
            </a:xfrm>
          </p:grpSpPr>
          <p:sp>
            <p:nvSpPr>
              <p:cNvPr id="1286" name="Shape 1286"/>
              <p:cNvSpPr/>
              <p:nvPr/>
            </p:nvSpPr>
            <p:spPr>
              <a:xfrm>
                <a:off x="215120" y="255073"/>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7" name="Shape 1287"/>
              <p:cNvSpPr/>
              <p:nvPr/>
            </p:nvSpPr>
            <p:spPr>
              <a:xfrm>
                <a:off x="0" y="39173"/>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8" name="Shape 1288"/>
              <p:cNvSpPr/>
              <p:nvPr/>
            </p:nvSpPr>
            <p:spPr>
              <a:xfrm>
                <a:off x="104775" y="64573"/>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0</a:t>
                </a:r>
              </a:p>
            </p:txBody>
          </p:sp>
          <p:sp>
            <p:nvSpPr>
              <p:cNvPr id="1289" name="Shape 1289"/>
              <p:cNvSpPr/>
              <p:nvPr/>
            </p:nvSpPr>
            <p:spPr>
              <a:xfrm>
                <a:off x="869020" y="0"/>
                <a:ext cx="508001" cy="508000"/>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0" name="Shape 1290"/>
              <p:cNvSpPr/>
              <p:nvPr/>
            </p:nvSpPr>
            <p:spPr>
              <a:xfrm>
                <a:off x="903345" y="39173"/>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1" name="Shape 1291"/>
              <p:cNvSpPr/>
              <p:nvPr/>
            </p:nvSpPr>
            <p:spPr>
              <a:xfrm>
                <a:off x="1008119" y="51872"/>
                <a:ext cx="239382" cy="425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t">
                <a:spAutoFit/>
              </a:bodyPr>
              <a:lstStyle>
                <a:lvl1pPr>
                  <a:defRPr sz="2100"/>
                </a:lvl1pPr>
              </a:lstStyle>
              <a:p>
                <a:r>
                  <a:rPr sz="1477"/>
                  <a:t>1</a:t>
                </a:r>
              </a:p>
            </p:txBody>
          </p:sp>
        </p:grpSp>
      </p:grpSp>
      <p:sp>
        <p:nvSpPr>
          <p:cNvPr id="1294" name="Shape 1294"/>
          <p:cNvSpPr/>
          <p:nvPr/>
        </p:nvSpPr>
        <p:spPr>
          <a:xfrm>
            <a:off x="5722970" y="3059846"/>
            <a:ext cx="3776630" cy="933910"/>
          </a:xfrm>
          <a:prstGeom prst="rect">
            <a:avLst/>
          </a:prstGeom>
          <a:ln w="12700">
            <a:miter lim="400000"/>
          </a:ln>
          <a:extLst>
            <a:ext uri="{C572A759-6A51-4108-AA02-DFA0A04FC94B}">
              <ma14:wrappingTextBoxFlag xmlns:ma14="http://schemas.microsoft.com/office/mac/drawingml/2011/main" val="1"/>
            </a:ext>
          </a:extLst>
        </p:spPr>
        <p:txBody>
          <a:bodyPr wrap="square" lIns="35719" tIns="35719" rIns="35719" bIns="35719">
            <a:spAutoFit/>
          </a:bodyPr>
          <a:lstStyle>
            <a:lvl1pPr>
              <a:defRPr sz="2500"/>
            </a:lvl1pPr>
          </a:lstStyle>
          <a:p>
            <a:pPr algn="ctr"/>
            <a:r>
              <a:rPr sz="2800" dirty="0"/>
              <a:t>Product</a:t>
            </a:r>
            <a:r>
              <a:rPr lang="en-US" sz="2800" dirty="0"/>
              <a:t> </a:t>
            </a:r>
            <a:br>
              <a:rPr lang="en-US" sz="2800" dirty="0"/>
            </a:br>
            <a:r>
              <a:rPr lang="en-US" sz="2800" dirty="0"/>
              <a:t>g</a:t>
            </a:r>
            <a:r>
              <a:rPr sz="2800" dirty="0"/>
              <a:t>raph</a:t>
            </a:r>
          </a:p>
        </p:txBody>
      </p:sp>
      <p:sp>
        <p:nvSpPr>
          <p:cNvPr id="1296" name="Shape 1296"/>
          <p:cNvSpPr/>
          <p:nvPr/>
        </p:nvSpPr>
        <p:spPr>
          <a:xfrm>
            <a:off x="4529094" y="3050013"/>
            <a:ext cx="1611018" cy="933910"/>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500"/>
            </a:lvl1pPr>
          </a:lstStyle>
          <a:p>
            <a:pPr algn="ctr"/>
            <a:r>
              <a:rPr lang="en-US" sz="2800" dirty="0"/>
              <a:t> Reverse </a:t>
            </a:r>
            <a:br>
              <a:rPr lang="en-US" sz="2800" dirty="0"/>
            </a:br>
            <a:r>
              <a:rPr lang="en-US" sz="2800" dirty="0"/>
              <a:t>automata</a:t>
            </a:r>
            <a:endParaRPr sz="2800" dirty="0"/>
          </a:p>
        </p:txBody>
      </p:sp>
      <p:sp>
        <p:nvSpPr>
          <p:cNvPr id="1297" name="Shape 1297"/>
          <p:cNvSpPr/>
          <p:nvPr/>
        </p:nvSpPr>
        <p:spPr>
          <a:xfrm>
            <a:off x="3989029" y="2470926"/>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4" name="TextBox 3"/>
          <p:cNvSpPr txBox="1"/>
          <p:nvPr/>
        </p:nvSpPr>
        <p:spPr>
          <a:xfrm>
            <a:off x="2793411" y="1961858"/>
            <a:ext cx="952692" cy="1200329"/>
          </a:xfrm>
          <a:prstGeom prst="rect">
            <a:avLst/>
          </a:prstGeom>
          <a:noFill/>
        </p:spPr>
        <p:txBody>
          <a:bodyPr wrap="square" rtlCol="0">
            <a:spAutoFit/>
          </a:bodyPr>
          <a:lstStyle/>
          <a:p>
            <a:r>
              <a:rPr lang="en-US" sz="2400" dirty="0"/>
              <a:t>XAB</a:t>
            </a:r>
          </a:p>
          <a:p>
            <a:r>
              <a:rPr lang="mr-IN" sz="2400" dirty="0"/>
              <a:t>(</a:t>
            </a:r>
            <a:r>
              <a:rPr lang="mr-IN" sz="2400" dirty="0" err="1"/>
              <a:t>Σ</a:t>
            </a:r>
            <a:r>
              <a:rPr lang="mr-IN" sz="2400" dirty="0"/>
              <a:t>*)</a:t>
            </a:r>
            <a:r>
              <a:rPr lang="mr-IN" sz="2400" dirty="0" err="1"/>
              <a:t>Y</a:t>
            </a:r>
            <a:endParaRPr lang="en-US" sz="2400" dirty="0"/>
          </a:p>
          <a:p>
            <a:endParaRPr lang="en-US" sz="2400" dirty="0"/>
          </a:p>
        </p:txBody>
      </p:sp>
      <p:sp>
        <p:nvSpPr>
          <p:cNvPr id="78" name="Shape 1296"/>
          <p:cNvSpPr/>
          <p:nvPr/>
        </p:nvSpPr>
        <p:spPr>
          <a:xfrm>
            <a:off x="2482826" y="3032374"/>
            <a:ext cx="1333699" cy="933910"/>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spAutoFit/>
          </a:bodyPr>
          <a:lstStyle>
            <a:lvl1pPr>
              <a:defRPr sz="2500"/>
            </a:lvl1pPr>
          </a:lstStyle>
          <a:p>
            <a:pPr algn="ctr"/>
            <a:r>
              <a:rPr lang="en-US" sz="2800" dirty="0"/>
              <a:t>Regular</a:t>
            </a:r>
            <a:br>
              <a:rPr lang="en-US" sz="2800" dirty="0"/>
            </a:br>
            <a:r>
              <a:rPr lang="en-US" sz="2800" dirty="0"/>
              <a:t>IR</a:t>
            </a:r>
            <a:endParaRPr sz="2800" dirty="0"/>
          </a:p>
        </p:txBody>
      </p:sp>
      <p:pic>
        <p:nvPicPr>
          <p:cNvPr id="65" name="Picture 64">
            <a:extLst>
              <a:ext uri="{FF2B5EF4-FFF2-40B4-BE49-F238E27FC236}">
                <a16:creationId xmlns="" xmlns:a16="http://schemas.microsoft.com/office/drawing/2014/main" id="{3EEA6829-F212-472F-98EC-63D78B4DC19F}"/>
              </a:ext>
            </a:extLst>
          </p:cNvPr>
          <p:cNvPicPr>
            <a:picLocks noChangeAspect="1"/>
          </p:cNvPicPr>
          <p:nvPr/>
        </p:nvPicPr>
        <p:blipFill>
          <a:blip r:embed="rId4"/>
          <a:stretch>
            <a:fillRect/>
          </a:stretch>
        </p:blipFill>
        <p:spPr>
          <a:xfrm>
            <a:off x="1137721" y="2024619"/>
            <a:ext cx="1038631" cy="1035051"/>
          </a:xfrm>
          <a:prstGeom prst="rect">
            <a:avLst/>
          </a:prstGeom>
        </p:spPr>
      </p:pic>
      <p:grpSp>
        <p:nvGrpSpPr>
          <p:cNvPr id="66" name="Group 65">
            <a:extLst>
              <a:ext uri="{FF2B5EF4-FFF2-40B4-BE49-F238E27FC236}">
                <a16:creationId xmlns="" xmlns:a16="http://schemas.microsoft.com/office/drawing/2014/main" id="{26934752-21D6-4385-BD02-2B216F3E441D}"/>
              </a:ext>
            </a:extLst>
          </p:cNvPr>
          <p:cNvGrpSpPr/>
          <p:nvPr/>
        </p:nvGrpSpPr>
        <p:grpSpPr>
          <a:xfrm>
            <a:off x="8824323" y="1551848"/>
            <a:ext cx="2766245" cy="1947348"/>
            <a:chOff x="7800426" y="2171785"/>
            <a:chExt cx="2766245" cy="1947348"/>
          </a:xfrm>
        </p:grpSpPr>
        <p:grpSp>
          <p:nvGrpSpPr>
            <p:cNvPr id="67" name="Group 271">
              <a:extLst>
                <a:ext uri="{FF2B5EF4-FFF2-40B4-BE49-F238E27FC236}">
                  <a16:creationId xmlns="" xmlns:a16="http://schemas.microsoft.com/office/drawing/2014/main" id="{E378FEEC-762C-4F9E-87B9-602CFCC1130D}"/>
                </a:ext>
              </a:extLst>
            </p:cNvPr>
            <p:cNvGrpSpPr/>
            <p:nvPr/>
          </p:nvGrpSpPr>
          <p:grpSpPr>
            <a:xfrm>
              <a:off x="7800426" y="2401235"/>
              <a:ext cx="2766245" cy="1717898"/>
              <a:chOff x="0" y="464291"/>
              <a:chExt cx="3934213" cy="2443231"/>
            </a:xfrm>
          </p:grpSpPr>
          <p:sp>
            <p:nvSpPr>
              <p:cNvPr id="72" name="Shape 259">
                <a:extLst>
                  <a:ext uri="{FF2B5EF4-FFF2-40B4-BE49-F238E27FC236}">
                    <a16:creationId xmlns="" xmlns:a16="http://schemas.microsoft.com/office/drawing/2014/main" id="{DEBC92F0-7091-4613-919A-405400095F1A}"/>
                  </a:ext>
                </a:extLst>
              </p:cNvPr>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3" name="Shape 260">
                <a:extLst>
                  <a:ext uri="{FF2B5EF4-FFF2-40B4-BE49-F238E27FC236}">
                    <a16:creationId xmlns="" xmlns:a16="http://schemas.microsoft.com/office/drawing/2014/main" id="{9128D447-78BF-40A8-AD8D-7247515FB50A}"/>
                  </a:ext>
                </a:extLst>
              </p:cNvPr>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4" name="Shape 261">
                <a:extLst>
                  <a:ext uri="{FF2B5EF4-FFF2-40B4-BE49-F238E27FC236}">
                    <a16:creationId xmlns="" xmlns:a16="http://schemas.microsoft.com/office/drawing/2014/main" id="{C2ED7B7C-8553-4623-89A8-44A94866D3E9}"/>
                  </a:ext>
                </a:extLst>
              </p:cNvPr>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sp>
            <p:nvSpPr>
              <p:cNvPr id="75" name="Shape 262">
                <a:extLst>
                  <a:ext uri="{FF2B5EF4-FFF2-40B4-BE49-F238E27FC236}">
                    <a16:creationId xmlns="" xmlns:a16="http://schemas.microsoft.com/office/drawing/2014/main" id="{2F6ABA69-332B-4A6A-B7A2-13D01580220C}"/>
                  </a:ext>
                </a:extLst>
              </p:cNvPr>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latin typeface="+mn-lt"/>
                </a:endParaRPr>
              </a:p>
            </p:txBody>
          </p:sp>
          <p:pic>
            <p:nvPicPr>
              <p:cNvPr id="76" name="pasted-image.png">
                <a:extLst>
                  <a:ext uri="{FF2B5EF4-FFF2-40B4-BE49-F238E27FC236}">
                    <a16:creationId xmlns="" xmlns:a16="http://schemas.microsoft.com/office/drawing/2014/main" id="{A31E5677-3B66-4A66-8F73-962BA3AE7D0D}"/>
                  </a:ext>
                </a:extLst>
              </p:cNvPr>
              <p:cNvPicPr>
                <a:picLocks noChangeAspect="1"/>
              </p:cNvPicPr>
              <p:nvPr/>
            </p:nvPicPr>
            <p:blipFill>
              <a:blip r:embed="rId5">
                <a:extLst/>
              </a:blip>
              <a:srcRect/>
              <a:stretch>
                <a:fillRect/>
              </a:stretch>
            </p:blipFill>
            <p:spPr>
              <a:xfrm>
                <a:off x="0" y="980742"/>
                <a:ext cx="1185227" cy="1185228"/>
              </a:xfrm>
              <a:prstGeom prst="rect">
                <a:avLst/>
              </a:prstGeom>
              <a:ln w="12700" cap="flat">
                <a:noFill/>
                <a:miter lim="400000"/>
              </a:ln>
              <a:effectLst/>
            </p:spPr>
          </p:pic>
          <p:pic>
            <p:nvPicPr>
              <p:cNvPr id="77" name="pasted-image.png">
                <a:extLst>
                  <a:ext uri="{FF2B5EF4-FFF2-40B4-BE49-F238E27FC236}">
                    <a16:creationId xmlns="" xmlns:a16="http://schemas.microsoft.com/office/drawing/2014/main" id="{B2CE9853-A574-4B97-B7D4-FB06BDEEFA81}"/>
                  </a:ext>
                </a:extLst>
              </p:cNvPr>
              <p:cNvPicPr>
                <a:picLocks noChangeAspect="1"/>
              </p:cNvPicPr>
              <p:nvPr/>
            </p:nvPicPr>
            <p:blipFill>
              <a:blip r:embed="rId5">
                <a:extLst/>
              </a:blip>
              <a:srcRect/>
              <a:stretch>
                <a:fillRect/>
              </a:stretch>
            </p:blipFill>
            <p:spPr>
              <a:xfrm>
                <a:off x="1380997" y="1722294"/>
                <a:ext cx="1185228" cy="1185228"/>
              </a:xfrm>
              <a:prstGeom prst="rect">
                <a:avLst/>
              </a:prstGeom>
              <a:ln w="12700" cap="flat">
                <a:noFill/>
                <a:miter lim="400000"/>
              </a:ln>
              <a:effectLst/>
            </p:spPr>
          </p:pic>
          <p:pic>
            <p:nvPicPr>
              <p:cNvPr id="79" name="pasted-image.png">
                <a:extLst>
                  <a:ext uri="{FF2B5EF4-FFF2-40B4-BE49-F238E27FC236}">
                    <a16:creationId xmlns="" xmlns:a16="http://schemas.microsoft.com/office/drawing/2014/main" id="{318DF139-7322-4CA7-BB3C-D38A5EC5455B}"/>
                  </a:ext>
                </a:extLst>
              </p:cNvPr>
              <p:cNvPicPr>
                <a:picLocks noChangeAspect="1"/>
              </p:cNvPicPr>
              <p:nvPr/>
            </p:nvPicPr>
            <p:blipFill>
              <a:blip r:embed="rId5">
                <a:extLst/>
              </a:blip>
              <a:srcRect/>
              <a:stretch>
                <a:fillRect/>
              </a:stretch>
            </p:blipFill>
            <p:spPr>
              <a:xfrm>
                <a:off x="2748986" y="1018842"/>
                <a:ext cx="1185227" cy="1185228"/>
              </a:xfrm>
              <a:prstGeom prst="rect">
                <a:avLst/>
              </a:prstGeom>
              <a:ln w="12700" cap="flat">
                <a:noFill/>
                <a:miter lim="400000"/>
              </a:ln>
              <a:effectLst/>
            </p:spPr>
          </p:pic>
          <p:pic>
            <p:nvPicPr>
              <p:cNvPr id="80" name="pasted-image.png">
                <a:extLst>
                  <a:ext uri="{FF2B5EF4-FFF2-40B4-BE49-F238E27FC236}">
                    <a16:creationId xmlns="" xmlns:a16="http://schemas.microsoft.com/office/drawing/2014/main" id="{50FB11B2-1B03-4BF8-B2E8-88820AA9399A}"/>
                  </a:ext>
                </a:extLst>
              </p:cNvPr>
              <p:cNvPicPr>
                <a:picLocks noChangeAspect="1"/>
              </p:cNvPicPr>
              <p:nvPr/>
            </p:nvPicPr>
            <p:blipFill>
              <a:blip r:embed="rId5">
                <a:extLst/>
              </a:blip>
              <a:srcRect/>
              <a:stretch>
                <a:fillRect/>
              </a:stretch>
            </p:blipFill>
            <p:spPr>
              <a:xfrm>
                <a:off x="1380843" y="464291"/>
                <a:ext cx="1185228" cy="1185227"/>
              </a:xfrm>
              <a:prstGeom prst="rect">
                <a:avLst/>
              </a:prstGeom>
              <a:ln w="12700" cap="flat">
                <a:noFill/>
                <a:miter lim="400000"/>
              </a:ln>
              <a:effectLst/>
            </p:spPr>
          </p:pic>
        </p:grpSp>
        <p:pic>
          <p:nvPicPr>
            <p:cNvPr id="68" name="Picture 67" descr="Image result for text file clip art">
              <a:extLst>
                <a:ext uri="{FF2B5EF4-FFF2-40B4-BE49-F238E27FC236}">
                  <a16:creationId xmlns="" xmlns:a16="http://schemas.microsoft.com/office/drawing/2014/main" id="{0AC77CB7-C97E-499A-8F3D-55BC52D6B2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7909" y="2551176"/>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Image result for text file clip art">
              <a:extLst>
                <a:ext uri="{FF2B5EF4-FFF2-40B4-BE49-F238E27FC236}">
                  <a16:creationId xmlns="" xmlns:a16="http://schemas.microsoft.com/office/drawing/2014/main" id="{F1742577-01DA-4B88-943D-B6225B1A4F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0934" y="256821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Image result for text file clip art">
              <a:extLst>
                <a:ext uri="{FF2B5EF4-FFF2-40B4-BE49-F238E27FC236}">
                  <a16:creationId xmlns="" xmlns:a16="http://schemas.microsoft.com/office/drawing/2014/main" id="{A50BE0BC-29F2-4A78-A52B-7441A3A9F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4167" y="3059962"/>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Image result for text file clip art">
              <a:extLst>
                <a:ext uri="{FF2B5EF4-FFF2-40B4-BE49-F238E27FC236}">
                  <a16:creationId xmlns="" xmlns:a16="http://schemas.microsoft.com/office/drawing/2014/main" id="{8DD2373D-93C7-4DC5-8231-AAAC1EBF3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9685" y="2171785"/>
              <a:ext cx="527968" cy="499408"/>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Content Placeholder 2">
            <a:extLst>
              <a:ext uri="{FF2B5EF4-FFF2-40B4-BE49-F238E27FC236}">
                <a16:creationId xmlns="" xmlns:a16="http://schemas.microsoft.com/office/drawing/2014/main" id="{BB25D056-B2BF-4DF1-BE79-B6506FE51F1A}"/>
              </a:ext>
            </a:extLst>
          </p:cNvPr>
          <p:cNvSpPr txBox="1">
            <a:spLocks/>
          </p:cNvSpPr>
          <p:nvPr/>
        </p:nvSpPr>
        <p:spPr>
          <a:xfrm>
            <a:off x="1163106" y="4829018"/>
            <a:ext cx="9971740" cy="1513726"/>
          </a:xfrm>
          <a:prstGeom prst="rect">
            <a:avLst/>
          </a:prstGeom>
          <a:solidFill>
            <a:schemeClr val="bg1">
              <a:lumMod val="95000"/>
            </a:schemeClr>
          </a:solidFill>
          <a:ln w="28575">
            <a:solidFill>
              <a:schemeClr val="tx2">
                <a:lumMod val="50000"/>
              </a:schemeClr>
            </a:solidFill>
          </a:ln>
          <a:effectLst>
            <a:outerShdw blurRad="50800" dist="38100" dir="2700000" algn="tl" rotWithShape="0">
              <a:prstClr val="black">
                <a:alpha val="40000"/>
              </a:prstClr>
            </a:outerShdw>
          </a:effectLst>
        </p:spPr>
        <p:txBody>
          <a:bodyPr lIns="91425" tIns="91425" rIns="91425" bIns="91425" anchor="t" anchorCtr="0">
            <a:noAutofit/>
          </a:bodyPr>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0"/>
              </a:spcBef>
              <a:buClrTx/>
              <a:buSzTx/>
              <a:buFontTx/>
              <a:buNone/>
              <a:defRPr/>
            </a:pPr>
            <a:r>
              <a:rPr lang="en-US" b="1">
                <a:solidFill>
                  <a:srgbClr val="5E92C5"/>
                </a:solidFill>
                <a:latin typeface="+mn-lt"/>
              </a:rPr>
              <a:t>Guarantees</a:t>
            </a:r>
          </a:p>
          <a:p>
            <a:pPr marL="0" indent="0" algn="ctr">
              <a:lnSpc>
                <a:spcPct val="100000"/>
              </a:lnSpc>
              <a:spcBef>
                <a:spcPts val="0"/>
              </a:spcBef>
              <a:buFont typeface="Arial"/>
              <a:buNone/>
            </a:pPr>
            <a:r>
              <a:rPr lang="en-US">
                <a:latin typeface="+mn-lt"/>
              </a:rPr>
              <a:t>Policy compliant for all possible failures</a:t>
            </a:r>
          </a:p>
          <a:p>
            <a:pPr marL="0" indent="0" algn="ctr">
              <a:lnSpc>
                <a:spcPct val="100000"/>
              </a:lnSpc>
              <a:spcBef>
                <a:spcPts val="0"/>
              </a:spcBef>
              <a:buFont typeface="Arial"/>
              <a:buNone/>
            </a:pPr>
            <a:r>
              <a:rPr lang="en-US">
                <a:latin typeface="+mn-lt"/>
              </a:rPr>
              <a:t>Only neighbor configs change upon link addition or removal</a:t>
            </a:r>
            <a:endParaRPr lang="en-US" dirty="0">
              <a:latin typeface="+mn-lt"/>
            </a:endParaRPr>
          </a:p>
        </p:txBody>
      </p:sp>
    </p:spTree>
    <p:custDataLst>
      <p:tags r:id="rId1"/>
    </p:custDataLst>
    <p:extLst>
      <p:ext uri="{BB962C8B-B14F-4D97-AF65-F5344CB8AC3E}">
        <p14:creationId xmlns:p14="http://schemas.microsoft.com/office/powerpoint/2010/main" val="2609623428"/>
      </p:ext>
    </p:extLst>
  </p:cSld>
  <p:clrMapOvr>
    <a:masterClrMapping/>
  </p:clrMapOvr>
  <mc:AlternateContent xmlns:mc="http://schemas.openxmlformats.org/markup-compatibility/2006" xmlns:p14="http://schemas.microsoft.com/office/powerpoint/2010/main">
    <mc:Choice Requires="p14">
      <p:transition spd="slow" p14:dur="2000" advTm="133336"/>
    </mc:Choice>
    <mc:Fallback xmlns="">
      <p:transition spd="slow" advTm="133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mj-lt"/>
              </a:rPr>
              <a:t>Propane on real networks</a:t>
            </a:r>
          </a:p>
        </p:txBody>
      </p:sp>
      <p:sp>
        <p:nvSpPr>
          <p:cNvPr id="3" name="TextBox 2"/>
          <p:cNvSpPr txBox="1"/>
          <p:nvPr/>
        </p:nvSpPr>
        <p:spPr>
          <a:xfrm>
            <a:off x="1410177" y="5131215"/>
            <a:ext cx="9371645" cy="523220"/>
          </a:xfrm>
          <a:prstGeom prst="rect">
            <a:avLst/>
          </a:prstGeom>
          <a:noFill/>
        </p:spPr>
        <p:txBody>
          <a:bodyPr wrap="square" rtlCol="0">
            <a:spAutoFit/>
          </a:bodyPr>
          <a:lstStyle/>
          <a:p>
            <a:pPr algn="ctr"/>
            <a:r>
              <a:rPr lang="en-US" sz="2800" dirty="0">
                <a:solidFill>
                  <a:srgbClr val="FF0000"/>
                </a:solidFill>
                <a:latin typeface="+mn-lt"/>
              </a:rPr>
              <a:t>Human designed configurations were O(10K) lines!</a:t>
            </a:r>
          </a:p>
        </p:txBody>
      </p:sp>
      <p:sp>
        <p:nvSpPr>
          <p:cNvPr id="10" name="Content Placeholder 2"/>
          <p:cNvSpPr>
            <a:spLocks noGrp="1"/>
          </p:cNvSpPr>
          <p:nvPr>
            <p:ph idx="1"/>
          </p:nvPr>
        </p:nvSpPr>
        <p:spPr>
          <a:xfrm>
            <a:off x="838200" y="2971804"/>
            <a:ext cx="4795156" cy="640080"/>
          </a:xfrm>
          <a:prstGeom prst="rect">
            <a:avLst/>
          </a:prstGeom>
          <a:solidFill>
            <a:schemeClr val="bg1">
              <a:lumMod val="95000"/>
            </a:schemeClr>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anchor="ctr">
            <a:noAutofit/>
          </a:bodyPr>
          <a:lstStyle/>
          <a:p>
            <a:pPr marL="0" indent="0" algn="ctr">
              <a:buNone/>
            </a:pPr>
            <a:r>
              <a:rPr lang="en-US" sz="3200" dirty="0">
                <a:solidFill>
                  <a:schemeClr val="tx1"/>
                </a:solidFill>
                <a:latin typeface="+mn-lt"/>
              </a:rPr>
              <a:t>31 lines of Propane</a:t>
            </a:r>
          </a:p>
        </p:txBody>
      </p:sp>
      <p:sp>
        <p:nvSpPr>
          <p:cNvPr id="11" name="Content Placeholder 2"/>
          <p:cNvSpPr txBox="1">
            <a:spLocks/>
          </p:cNvSpPr>
          <p:nvPr/>
        </p:nvSpPr>
        <p:spPr>
          <a:xfrm>
            <a:off x="6698512" y="2971803"/>
            <a:ext cx="4795156" cy="640080"/>
          </a:xfrm>
          <a:prstGeom prst="rect">
            <a:avLst/>
          </a:prstGeom>
          <a:solidFill>
            <a:schemeClr val="bg1">
              <a:lumMod val="95000"/>
            </a:schemeClr>
          </a:solidFill>
          <a:ln w="19050">
            <a:solidFill>
              <a:schemeClr val="tx1"/>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43 lines </a:t>
            </a:r>
            <a:r>
              <a:rPr lang="en-US"/>
              <a:t>of Propane</a:t>
            </a:r>
            <a:endParaRPr lang="en-US" dirty="0"/>
          </a:p>
        </p:txBody>
      </p:sp>
      <p:sp>
        <p:nvSpPr>
          <p:cNvPr id="14" name="TextBox 13"/>
          <p:cNvSpPr txBox="1"/>
          <p:nvPr/>
        </p:nvSpPr>
        <p:spPr>
          <a:xfrm>
            <a:off x="838200" y="2139043"/>
            <a:ext cx="4795156" cy="640080"/>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3600" b="1" dirty="0">
                <a:solidFill>
                  <a:schemeClr val="tx1"/>
                </a:solidFill>
                <a:latin typeface="+mn-lt"/>
              </a:rPr>
              <a:t>Data center</a:t>
            </a:r>
          </a:p>
        </p:txBody>
      </p:sp>
      <p:sp>
        <p:nvSpPr>
          <p:cNvPr id="15" name="Content Placeholder 2"/>
          <p:cNvSpPr txBox="1">
            <a:spLocks/>
          </p:cNvSpPr>
          <p:nvPr/>
        </p:nvSpPr>
        <p:spPr>
          <a:xfrm>
            <a:off x="6698511" y="2139043"/>
            <a:ext cx="4795156" cy="640080"/>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b="1" dirty="0"/>
              <a:t>Backbone network</a:t>
            </a:r>
          </a:p>
        </p:txBody>
      </p:sp>
    </p:spTree>
    <p:custDataLst>
      <p:tags r:id="rId1"/>
    </p:custDataLst>
    <p:extLst>
      <p:ext uri="{BB962C8B-B14F-4D97-AF65-F5344CB8AC3E}">
        <p14:creationId xmlns:p14="http://schemas.microsoft.com/office/powerpoint/2010/main" val="1222801438"/>
      </p:ext>
    </p:extLst>
  </p:cSld>
  <p:clrMapOvr>
    <a:masterClrMapping/>
  </p:clrMapOvr>
  <mc:AlternateContent xmlns:mc="http://schemas.openxmlformats.org/markup-compatibility/2006" xmlns:p14="http://schemas.microsoft.com/office/powerpoint/2010/main">
    <mc:Choice Requires="p14">
      <p:transition spd="slow" p14:dur="2000" advTm="67922"/>
    </mc:Choice>
    <mc:Fallback xmlns="">
      <p:transition spd="slow" advTm="679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build="p"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657114" cy="1325700"/>
          </a:xfrm>
        </p:spPr>
        <p:txBody>
          <a:bodyPr/>
          <a:lstStyle/>
          <a:p>
            <a:r>
              <a:rPr lang="en-US" sz="4000" dirty="0">
                <a:latin typeface="+mj-lt"/>
              </a:rPr>
              <a:t>Open questions for intent specification</a:t>
            </a:r>
          </a:p>
        </p:txBody>
      </p:sp>
      <p:sp>
        <p:nvSpPr>
          <p:cNvPr id="3" name="Text Placeholder 2"/>
          <p:cNvSpPr>
            <a:spLocks noGrp="1"/>
          </p:cNvSpPr>
          <p:nvPr>
            <p:ph type="body" idx="1"/>
          </p:nvPr>
        </p:nvSpPr>
        <p:spPr>
          <a:xfrm>
            <a:off x="838200" y="1825625"/>
            <a:ext cx="10515600" cy="2180318"/>
          </a:xfrm>
        </p:spPr>
        <p:txBody>
          <a:bodyPr/>
          <a:lstStyle/>
          <a:p>
            <a:pPr marL="177800" indent="0">
              <a:buNone/>
            </a:pPr>
            <a:r>
              <a:rPr lang="en-US" sz="3200" dirty="0">
                <a:solidFill>
                  <a:schemeClr val="tx1"/>
                </a:solidFill>
                <a:latin typeface="+mn-lt"/>
              </a:rPr>
              <a:t>What is the right “altitude” for intent specification?</a:t>
            </a:r>
          </a:p>
          <a:p>
            <a:pPr marL="177800" indent="0">
              <a:buNone/>
            </a:pPr>
            <a:endParaRPr lang="en-US" sz="3200" dirty="0">
              <a:solidFill>
                <a:schemeClr val="tx1"/>
              </a:solidFill>
              <a:latin typeface="+mn-lt"/>
            </a:endParaRPr>
          </a:p>
          <a:p>
            <a:pPr marL="177800" indent="0">
              <a:buNone/>
            </a:pPr>
            <a:r>
              <a:rPr lang="en-US" sz="3200" dirty="0">
                <a:solidFill>
                  <a:schemeClr val="tx1"/>
                </a:solidFill>
                <a:latin typeface="+mn-lt"/>
              </a:rPr>
              <a:t>Does there exist one language for all concerns?</a:t>
            </a:r>
          </a:p>
        </p:txBody>
      </p:sp>
    </p:spTree>
    <p:custDataLst>
      <p:tags r:id="rId1"/>
    </p:custDataLst>
    <p:extLst>
      <p:ext uri="{BB962C8B-B14F-4D97-AF65-F5344CB8AC3E}">
        <p14:creationId xmlns:p14="http://schemas.microsoft.com/office/powerpoint/2010/main" val="1201093651"/>
      </p:ext>
    </p:extLst>
  </p:cSld>
  <p:clrMapOvr>
    <a:masterClrMapping/>
  </p:clrMapOvr>
  <mc:AlternateContent xmlns:mc="http://schemas.openxmlformats.org/markup-compatibility/2006" xmlns:p14="http://schemas.microsoft.com/office/powerpoint/2010/main">
    <mc:Choice Requires="p14">
      <p:transition spd="slow" p14:dur="2000" advTm="62925"/>
    </mc:Choice>
    <mc:Fallback xmlns="">
      <p:transition spd="slow" advTm="62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65006" cy="1383774"/>
          </a:xfrm>
        </p:spPr>
        <p:txBody>
          <a:bodyPr/>
          <a:lstStyle/>
          <a:p>
            <a:r>
              <a:rPr lang="en-US" dirty="0">
                <a:latin typeface="+mj-lt"/>
              </a:rPr>
              <a:t>Control plane models enable intent specification experiments</a:t>
            </a:r>
          </a:p>
        </p:txBody>
      </p:sp>
      <p:sp>
        <p:nvSpPr>
          <p:cNvPr id="3" name="Text Placeholder 2"/>
          <p:cNvSpPr>
            <a:spLocks noGrp="1"/>
          </p:cNvSpPr>
          <p:nvPr>
            <p:ph type="body" idx="1"/>
          </p:nvPr>
        </p:nvSpPr>
        <p:spPr>
          <a:xfrm>
            <a:off x="830943" y="4313588"/>
            <a:ext cx="10515600" cy="2132337"/>
          </a:xfrm>
        </p:spPr>
        <p:txBody>
          <a:bodyPr/>
          <a:lstStyle/>
          <a:p>
            <a:pPr marL="177800" indent="0">
              <a:buNone/>
            </a:pPr>
            <a:r>
              <a:rPr lang="en-US" dirty="0">
                <a:latin typeface="+mn-lt"/>
              </a:rPr>
              <a:t>Safely try different intent specification methods</a:t>
            </a:r>
          </a:p>
          <a:p>
            <a:pPr marL="914400" indent="-508000"/>
            <a:r>
              <a:rPr lang="en-US" sz="2400" dirty="0">
                <a:solidFill>
                  <a:schemeClr val="tx1"/>
                </a:solidFill>
                <a:latin typeface="+mn-lt"/>
              </a:rPr>
              <a:t>Including home-grown ones</a:t>
            </a:r>
            <a:endParaRPr lang="en-US" sz="500" dirty="0">
              <a:solidFill>
                <a:schemeClr val="tx1"/>
              </a:solidFill>
              <a:latin typeface="+mn-lt"/>
            </a:endParaRPr>
          </a:p>
          <a:p>
            <a:pPr marL="177800" indent="0">
              <a:buNone/>
            </a:pPr>
            <a:r>
              <a:rPr lang="en-US" dirty="0">
                <a:latin typeface="+mn-lt"/>
              </a:rPr>
              <a:t>Safely make tactical changes</a:t>
            </a:r>
            <a:endParaRPr lang="en-US" sz="500" dirty="0">
              <a:latin typeface="+mn-lt"/>
            </a:endParaRPr>
          </a:p>
          <a:p>
            <a:pPr marL="177800" indent="0">
              <a:buNone/>
            </a:pPr>
            <a:r>
              <a:rPr lang="en-US" dirty="0">
                <a:latin typeface="+mn-lt"/>
              </a:rPr>
              <a:t>Safely combine multiple specification methods</a:t>
            </a:r>
          </a:p>
        </p:txBody>
      </p:sp>
      <p:pic>
        <p:nvPicPr>
          <p:cNvPr id="8" name="Picture 7"/>
          <p:cNvPicPr>
            <a:picLocks/>
          </p:cNvPicPr>
          <p:nvPr/>
        </p:nvPicPr>
        <p:blipFill>
          <a:blip r:embed="rId3">
            <a:duotone>
              <a:schemeClr val="accent2">
                <a:shade val="45000"/>
                <a:satMod val="135000"/>
              </a:schemeClr>
              <a:prstClr val="white"/>
            </a:duotone>
          </a:blip>
          <a:stretch>
            <a:fillRect/>
          </a:stretch>
        </p:blipFill>
        <p:spPr>
          <a:xfrm>
            <a:off x="3246067" y="3442520"/>
            <a:ext cx="731520" cy="640080"/>
          </a:xfrm>
          <a:prstGeom prst="rect">
            <a:avLst/>
          </a:prstGeom>
        </p:spPr>
      </p:pic>
      <p:pic>
        <p:nvPicPr>
          <p:cNvPr id="12" name="Picture 11"/>
          <p:cNvPicPr>
            <a:picLocks/>
          </p:cNvPicPr>
          <p:nvPr/>
        </p:nvPicPr>
        <p:blipFill>
          <a:blip r:embed="rId3">
            <a:duotone>
              <a:schemeClr val="accent6">
                <a:shade val="45000"/>
                <a:satMod val="135000"/>
              </a:schemeClr>
              <a:prstClr val="white"/>
            </a:duotone>
          </a:blip>
          <a:stretch>
            <a:fillRect/>
          </a:stretch>
        </p:blipFill>
        <p:spPr>
          <a:xfrm>
            <a:off x="3246067" y="1938850"/>
            <a:ext cx="731520" cy="640080"/>
          </a:xfrm>
          <a:prstGeom prst="rect">
            <a:avLst/>
          </a:prstGeom>
        </p:spPr>
      </p:pic>
      <p:sp>
        <p:nvSpPr>
          <p:cNvPr id="24" name="TextBox 23"/>
          <p:cNvSpPr txBox="1"/>
          <p:nvPr/>
        </p:nvSpPr>
        <p:spPr>
          <a:xfrm>
            <a:off x="2111873" y="2824725"/>
            <a:ext cx="1154483" cy="400110"/>
          </a:xfrm>
          <a:prstGeom prst="rect">
            <a:avLst/>
          </a:prstGeom>
          <a:noFill/>
        </p:spPr>
        <p:txBody>
          <a:bodyPr wrap="none" rtlCol="0">
            <a:spAutoFit/>
          </a:bodyPr>
          <a:lstStyle/>
          <a:p>
            <a:pPr algn="r"/>
            <a:r>
              <a:rPr lang="en-US" sz="2000" b="1" dirty="0">
                <a:solidFill>
                  <a:srgbClr val="5E92C5"/>
                </a:solidFill>
              </a:rPr>
              <a:t>Routing</a:t>
            </a:r>
          </a:p>
        </p:txBody>
      </p:sp>
      <p:sp>
        <p:nvSpPr>
          <p:cNvPr id="25" name="TextBox 24"/>
          <p:cNvSpPr txBox="1"/>
          <p:nvPr/>
        </p:nvSpPr>
        <p:spPr>
          <a:xfrm>
            <a:off x="2085504" y="1984798"/>
            <a:ext cx="1196161" cy="400110"/>
          </a:xfrm>
          <a:prstGeom prst="rect">
            <a:avLst/>
          </a:prstGeom>
          <a:noFill/>
        </p:spPr>
        <p:txBody>
          <a:bodyPr wrap="none" rtlCol="0">
            <a:spAutoFit/>
          </a:bodyPr>
          <a:lstStyle/>
          <a:p>
            <a:pPr algn="r"/>
            <a:r>
              <a:rPr lang="en-US" sz="2000" b="1" dirty="0">
                <a:solidFill>
                  <a:srgbClr val="5E92C5"/>
                </a:solidFill>
              </a:rPr>
              <a:t>Security</a:t>
            </a:r>
          </a:p>
        </p:txBody>
      </p:sp>
      <p:sp>
        <p:nvSpPr>
          <p:cNvPr id="26" name="TextBox 25"/>
          <p:cNvSpPr txBox="1"/>
          <p:nvPr/>
        </p:nvSpPr>
        <p:spPr>
          <a:xfrm>
            <a:off x="1479734" y="3575426"/>
            <a:ext cx="1752403" cy="400110"/>
          </a:xfrm>
          <a:prstGeom prst="rect">
            <a:avLst/>
          </a:prstGeom>
          <a:noFill/>
        </p:spPr>
        <p:txBody>
          <a:bodyPr wrap="none" rtlCol="0">
            <a:spAutoFit/>
          </a:bodyPr>
          <a:lstStyle/>
          <a:p>
            <a:pPr algn="r"/>
            <a:r>
              <a:rPr lang="en-US" sz="2000" b="1" dirty="0">
                <a:solidFill>
                  <a:srgbClr val="5E92C5"/>
                </a:solidFill>
              </a:rPr>
              <a:t>Performance</a:t>
            </a:r>
          </a:p>
        </p:txBody>
      </p:sp>
      <p:pic>
        <p:nvPicPr>
          <p:cNvPr id="20" name="Picture 19" descr="Image result for text file clip art">
            <a:extLst>
              <a:ext uri="{FF2B5EF4-FFF2-40B4-BE49-F238E27FC236}">
                <a16:creationId xmlns="" xmlns:a16="http://schemas.microsoft.com/office/drawing/2014/main" id="{70A0A27C-0E02-47AD-B2DD-ABC8BC39C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5" y="2765499"/>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text file clip art">
            <a:extLst>
              <a:ext uri="{FF2B5EF4-FFF2-40B4-BE49-F238E27FC236}">
                <a16:creationId xmlns="" xmlns:a16="http://schemas.microsoft.com/office/drawing/2014/main" id="{A7ADD711-2413-461C-ADCA-7A60BC7E6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331" y="2754983"/>
            <a:ext cx="527967" cy="4994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text file clip art">
            <a:extLst>
              <a:ext uri="{FF2B5EF4-FFF2-40B4-BE49-F238E27FC236}">
                <a16:creationId xmlns="" xmlns:a16="http://schemas.microsoft.com/office/drawing/2014/main" id="{3CFEDD1E-C483-4F0D-AA41-F60E2C4E6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0801" y="2855068"/>
            <a:ext cx="527968" cy="4994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 xmlns:a16="http://schemas.microsoft.com/office/drawing/2014/main" id="{10B9A6BB-5539-4717-8E29-1DE123A43A02}"/>
              </a:ext>
            </a:extLst>
          </p:cNvPr>
          <p:cNvPicPr>
            <a:picLocks/>
          </p:cNvPicPr>
          <p:nvPr/>
        </p:nvPicPr>
        <p:blipFill>
          <a:blip r:embed="rId3"/>
          <a:stretch>
            <a:fillRect/>
          </a:stretch>
        </p:blipFill>
        <p:spPr>
          <a:xfrm>
            <a:off x="3246067" y="2674940"/>
            <a:ext cx="731520" cy="640080"/>
          </a:xfrm>
          <a:prstGeom prst="rect">
            <a:avLst/>
          </a:prstGeom>
        </p:spPr>
      </p:pic>
      <p:cxnSp>
        <p:nvCxnSpPr>
          <p:cNvPr id="28" name="Straight Arrow Connector 27">
            <a:extLst>
              <a:ext uri="{FF2B5EF4-FFF2-40B4-BE49-F238E27FC236}">
                <a16:creationId xmlns="" xmlns:a16="http://schemas.microsoft.com/office/drawing/2014/main" id="{A6736DF5-E212-4BD2-8474-9F51A1ED1E77}"/>
              </a:ext>
            </a:extLst>
          </p:cNvPr>
          <p:cNvCxnSpPr>
            <a:cxnSpLocks/>
            <a:stCxn id="23" idx="3"/>
            <a:endCxn id="20" idx="1"/>
          </p:cNvCxnSpPr>
          <p:nvPr/>
        </p:nvCxnSpPr>
        <p:spPr>
          <a:xfrm>
            <a:off x="3977587" y="2994980"/>
            <a:ext cx="784918" cy="20223"/>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 xmlns:a16="http://schemas.microsoft.com/office/drawing/2014/main" id="{42BDEACB-3327-41A3-B8FF-04412E528070}"/>
              </a:ext>
            </a:extLst>
          </p:cNvPr>
          <p:cNvCxnSpPr>
            <a:cxnSpLocks/>
          </p:cNvCxnSpPr>
          <p:nvPr/>
        </p:nvCxnSpPr>
        <p:spPr>
          <a:xfrm>
            <a:off x="5866220" y="2978568"/>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6" name="Shape 316">
            <a:extLst>
              <a:ext uri="{FF2B5EF4-FFF2-40B4-BE49-F238E27FC236}">
                <a16:creationId xmlns="" xmlns:a16="http://schemas.microsoft.com/office/drawing/2014/main" id="{A11177E0-FE45-4C6E-A4E4-342EB0615DBC}"/>
              </a:ext>
            </a:extLst>
          </p:cNvPr>
          <p:cNvPicPr preferRelativeResize="0"/>
          <p:nvPr/>
        </p:nvPicPr>
        <p:blipFill rotWithShape="1">
          <a:blip r:embed="rId5">
            <a:alphaModFix/>
          </a:blip>
          <a:srcRect t="12800" r="50672" b="20320"/>
          <a:stretch/>
        </p:blipFill>
        <p:spPr>
          <a:xfrm>
            <a:off x="8008305" y="3053765"/>
            <a:ext cx="701750" cy="641445"/>
          </a:xfrm>
          <a:prstGeom prst="rect">
            <a:avLst/>
          </a:prstGeom>
          <a:noFill/>
          <a:ln>
            <a:noFill/>
          </a:ln>
        </p:spPr>
      </p:pic>
      <p:pic>
        <p:nvPicPr>
          <p:cNvPr id="37" name="Shape 317">
            <a:extLst>
              <a:ext uri="{FF2B5EF4-FFF2-40B4-BE49-F238E27FC236}">
                <a16:creationId xmlns="" xmlns:a16="http://schemas.microsoft.com/office/drawing/2014/main" id="{598BDC35-2A4E-4EF7-8588-CBE7451C760E}"/>
              </a:ext>
            </a:extLst>
          </p:cNvPr>
          <p:cNvPicPr preferRelativeResize="0"/>
          <p:nvPr/>
        </p:nvPicPr>
        <p:blipFill rotWithShape="1">
          <a:blip r:embed="rId5">
            <a:alphaModFix/>
          </a:blip>
          <a:srcRect l="50209" t="13218" b="22748"/>
          <a:stretch/>
        </p:blipFill>
        <p:spPr>
          <a:xfrm>
            <a:off x="8083227" y="2191420"/>
            <a:ext cx="708325" cy="614150"/>
          </a:xfrm>
          <a:prstGeom prst="rect">
            <a:avLst/>
          </a:prstGeom>
          <a:noFill/>
          <a:ln>
            <a:noFill/>
          </a:ln>
        </p:spPr>
      </p:pic>
      <p:cxnSp>
        <p:nvCxnSpPr>
          <p:cNvPr id="38" name="Shape 320">
            <a:extLst>
              <a:ext uri="{FF2B5EF4-FFF2-40B4-BE49-F238E27FC236}">
                <a16:creationId xmlns="" xmlns:a16="http://schemas.microsoft.com/office/drawing/2014/main" id="{4DDA2F4A-2B48-4C4A-883B-544D5A79CDCF}"/>
              </a:ext>
            </a:extLst>
          </p:cNvPr>
          <p:cNvCxnSpPr>
            <a:cxnSpLocks/>
            <a:stCxn id="30" idx="3"/>
            <a:endCxn id="37" idx="1"/>
          </p:cNvCxnSpPr>
          <p:nvPr/>
        </p:nvCxnSpPr>
        <p:spPr>
          <a:xfrm flipV="1">
            <a:off x="7434185" y="2498495"/>
            <a:ext cx="649042" cy="478517"/>
          </a:xfrm>
          <a:prstGeom prst="straightConnector1">
            <a:avLst/>
          </a:prstGeom>
          <a:noFill/>
          <a:ln w="38100" cap="flat" cmpd="sng">
            <a:solidFill>
              <a:srgbClr val="7F7F7F"/>
            </a:solidFill>
            <a:prstDash val="solid"/>
            <a:miter/>
            <a:headEnd type="none" w="med" len="med"/>
            <a:tailEnd type="triangle" w="lg" len="lg"/>
          </a:ln>
        </p:spPr>
      </p:cxnSp>
      <p:cxnSp>
        <p:nvCxnSpPr>
          <p:cNvPr id="39" name="Shape 321">
            <a:extLst>
              <a:ext uri="{FF2B5EF4-FFF2-40B4-BE49-F238E27FC236}">
                <a16:creationId xmlns="" xmlns:a16="http://schemas.microsoft.com/office/drawing/2014/main" id="{47B20DB3-91C5-4D1D-B097-4FF55D7A6A10}"/>
              </a:ext>
            </a:extLst>
          </p:cNvPr>
          <p:cNvCxnSpPr>
            <a:cxnSpLocks/>
            <a:stCxn id="30" idx="3"/>
            <a:endCxn id="36" idx="1"/>
          </p:cNvCxnSpPr>
          <p:nvPr/>
        </p:nvCxnSpPr>
        <p:spPr>
          <a:xfrm>
            <a:off x="7434185" y="2977012"/>
            <a:ext cx="574120" cy="397476"/>
          </a:xfrm>
          <a:prstGeom prst="straightConnector1">
            <a:avLst/>
          </a:prstGeom>
          <a:noFill/>
          <a:ln w="38100" cap="flat" cmpd="sng">
            <a:solidFill>
              <a:srgbClr val="7F7F7F"/>
            </a:solidFill>
            <a:prstDash val="solid"/>
            <a:miter/>
            <a:headEnd type="none" w="med" len="med"/>
            <a:tailEnd type="triangle" w="lg" len="lg"/>
          </a:ln>
        </p:spPr>
      </p:cxnSp>
      <p:cxnSp>
        <p:nvCxnSpPr>
          <p:cNvPr id="27" name="Straight Arrow Connector 26">
            <a:extLst>
              <a:ext uri="{FF2B5EF4-FFF2-40B4-BE49-F238E27FC236}">
                <a16:creationId xmlns="" xmlns:a16="http://schemas.microsoft.com/office/drawing/2014/main" id="{C370ABCF-CB5B-4C56-8CF1-CB1804B46E7D}"/>
              </a:ext>
            </a:extLst>
          </p:cNvPr>
          <p:cNvCxnSpPr>
            <a:cxnSpLocks/>
            <a:stCxn id="12" idx="3"/>
          </p:cNvCxnSpPr>
          <p:nvPr/>
        </p:nvCxnSpPr>
        <p:spPr>
          <a:xfrm>
            <a:off x="3977587" y="2258890"/>
            <a:ext cx="833205" cy="54668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 xmlns:a16="http://schemas.microsoft.com/office/drawing/2014/main" id="{0C037B74-F235-42E4-8367-36E3FE0F65EB}"/>
              </a:ext>
            </a:extLst>
          </p:cNvPr>
          <p:cNvCxnSpPr>
            <a:cxnSpLocks/>
            <a:stCxn id="8" idx="3"/>
          </p:cNvCxnSpPr>
          <p:nvPr/>
        </p:nvCxnSpPr>
        <p:spPr>
          <a:xfrm flipV="1">
            <a:off x="3977587" y="3224838"/>
            <a:ext cx="833205" cy="537722"/>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 xmlns:a16="http://schemas.microsoft.com/office/drawing/2014/main" id="{5F53D669-9FDA-4389-90F6-23647A2EAE0B}"/>
              </a:ext>
            </a:extLst>
          </p:cNvPr>
          <p:cNvSpPr/>
          <p:nvPr/>
        </p:nvSpPr>
        <p:spPr>
          <a:xfrm>
            <a:off x="5157895" y="2905223"/>
            <a:ext cx="349008" cy="414583"/>
          </a:xfrm>
          <a:prstGeom prst="rec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 xmlns:a16="http://schemas.microsoft.com/office/drawing/2014/main" id="{D5BD0FD4-5A54-495E-A371-61C6ACF2955D}"/>
              </a:ext>
            </a:extLst>
          </p:cNvPr>
          <p:cNvGrpSpPr/>
          <p:nvPr/>
        </p:nvGrpSpPr>
        <p:grpSpPr>
          <a:xfrm>
            <a:off x="6423146" y="2606200"/>
            <a:ext cx="1011039" cy="741623"/>
            <a:chOff x="4248413" y="4891322"/>
            <a:chExt cx="1991245" cy="1432019"/>
          </a:xfrm>
        </p:grpSpPr>
        <p:sp>
          <p:nvSpPr>
            <p:cNvPr id="30" name="Rounded Rectangle 101">
              <a:extLst>
                <a:ext uri="{FF2B5EF4-FFF2-40B4-BE49-F238E27FC236}">
                  <a16:creationId xmlns="" xmlns:a16="http://schemas.microsoft.com/office/drawing/2014/main" id="{14DEF3CC-C9AF-4D54-9048-6AFA6C4A337E}"/>
                </a:ext>
              </a:extLst>
            </p:cNvPr>
            <p:cNvSpPr/>
            <p:nvPr/>
          </p:nvSpPr>
          <p:spPr>
            <a:xfrm>
              <a:off x="4248413" y="4891322"/>
              <a:ext cx="1991245" cy="143201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nvGrpSpPr>
            <p:cNvPr id="42" name="Group 41">
              <a:extLst>
                <a:ext uri="{FF2B5EF4-FFF2-40B4-BE49-F238E27FC236}">
                  <a16:creationId xmlns="" xmlns:a16="http://schemas.microsoft.com/office/drawing/2014/main" id="{537CC2B1-AE87-48E2-ABFA-1AF3ACF7BBD1}"/>
                </a:ext>
              </a:extLst>
            </p:cNvPr>
            <p:cNvGrpSpPr/>
            <p:nvPr/>
          </p:nvGrpSpPr>
          <p:grpSpPr>
            <a:xfrm>
              <a:off x="4405759" y="4911328"/>
              <a:ext cx="1656214" cy="1384323"/>
              <a:chOff x="4756062" y="2477555"/>
              <a:chExt cx="868934" cy="716451"/>
            </a:xfrm>
          </p:grpSpPr>
          <p:pic>
            <p:nvPicPr>
              <p:cNvPr id="43" name="Picture 42">
                <a:extLst>
                  <a:ext uri="{FF2B5EF4-FFF2-40B4-BE49-F238E27FC236}">
                    <a16:creationId xmlns="" xmlns:a16="http://schemas.microsoft.com/office/drawing/2014/main" id="{5A31F478-6436-46BF-8E2D-C33B45F7757F}"/>
                  </a:ext>
                </a:extLst>
              </p:cNvPr>
              <p:cNvPicPr>
                <a:picLocks noChangeAspect="1"/>
              </p:cNvPicPr>
              <p:nvPr/>
            </p:nvPicPr>
            <p:blipFill>
              <a:blip r:embed="rId6"/>
              <a:stretch>
                <a:fillRect/>
              </a:stretch>
            </p:blipFill>
            <p:spPr>
              <a:xfrm>
                <a:off x="4997450" y="2477555"/>
                <a:ext cx="464911" cy="464911"/>
              </a:xfrm>
              <a:prstGeom prst="rect">
                <a:avLst/>
              </a:prstGeom>
            </p:spPr>
          </p:pic>
          <p:pic>
            <p:nvPicPr>
              <p:cNvPr id="44" name="Picture 43">
                <a:extLst>
                  <a:ext uri="{FF2B5EF4-FFF2-40B4-BE49-F238E27FC236}">
                    <a16:creationId xmlns="" xmlns:a16="http://schemas.microsoft.com/office/drawing/2014/main" id="{0C767ED8-962D-4CF7-99E3-2C032B0EF4B2}"/>
                  </a:ext>
                </a:extLst>
              </p:cNvPr>
              <p:cNvPicPr>
                <a:picLocks noChangeAspect="1"/>
              </p:cNvPicPr>
              <p:nvPr/>
            </p:nvPicPr>
            <p:blipFill>
              <a:blip r:embed="rId6"/>
              <a:stretch>
                <a:fillRect/>
              </a:stretch>
            </p:blipFill>
            <p:spPr>
              <a:xfrm>
                <a:off x="4756062" y="2642311"/>
                <a:ext cx="464911" cy="464911"/>
              </a:xfrm>
              <a:prstGeom prst="rect">
                <a:avLst/>
              </a:prstGeom>
            </p:spPr>
          </p:pic>
          <p:pic>
            <p:nvPicPr>
              <p:cNvPr id="45" name="Picture 44">
                <a:extLst>
                  <a:ext uri="{FF2B5EF4-FFF2-40B4-BE49-F238E27FC236}">
                    <a16:creationId xmlns="" xmlns:a16="http://schemas.microsoft.com/office/drawing/2014/main" id="{011EE7B5-D6B7-4732-BF70-66744D51556F}"/>
                  </a:ext>
                </a:extLst>
              </p:cNvPr>
              <p:cNvPicPr>
                <a:picLocks noChangeAspect="1"/>
              </p:cNvPicPr>
              <p:nvPr/>
            </p:nvPicPr>
            <p:blipFill>
              <a:blip r:embed="rId6"/>
              <a:stretch>
                <a:fillRect/>
              </a:stretch>
            </p:blipFill>
            <p:spPr>
              <a:xfrm>
                <a:off x="5160085" y="2729095"/>
                <a:ext cx="464911" cy="464911"/>
              </a:xfrm>
              <a:prstGeom prst="rect">
                <a:avLst/>
              </a:prstGeom>
            </p:spPr>
          </p:pic>
        </p:grpSp>
      </p:grpSp>
    </p:spTree>
    <p:custDataLst>
      <p:tags r:id="rId1"/>
    </p:custDataLst>
    <p:extLst>
      <p:ext uri="{BB962C8B-B14F-4D97-AF65-F5344CB8AC3E}">
        <p14:creationId xmlns:p14="http://schemas.microsoft.com/office/powerpoint/2010/main" val="1411656276"/>
      </p:ext>
    </p:extLst>
  </p:cSld>
  <p:clrMapOvr>
    <a:masterClrMapping/>
  </p:clrMapOvr>
  <mc:AlternateContent xmlns:mc="http://schemas.openxmlformats.org/markup-compatibility/2006" xmlns:p14="http://schemas.microsoft.com/office/powerpoint/2010/main">
    <mc:Choice Requires="p14">
      <p:transition spd="slow" p14:dur="2000" advTm="129102"/>
    </mc:Choice>
    <mc:Fallback xmlns="">
      <p:transition spd="slow" advTm="129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p:bldP spid="25" grpId="0"/>
      <p:bldP spid="26" grpId="0"/>
      <p:bldP spid="4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2">
                    <a:lumMod val="40000"/>
                    <a:lumOff val="60000"/>
                  </a:schemeClr>
                </a:solidFill>
                <a:latin typeface="+mj-lt"/>
              </a:rPr>
              <a:t>DEVELOPMENT </a:t>
            </a:r>
            <a:br>
              <a:rPr lang="en-US" dirty="0">
                <a:solidFill>
                  <a:schemeClr val="bg2">
                    <a:lumMod val="40000"/>
                    <a:lumOff val="60000"/>
                  </a:schemeClr>
                </a:solidFill>
                <a:latin typeface="+mj-lt"/>
              </a:rPr>
            </a:br>
            <a:r>
              <a:rPr lang="en-US" dirty="0">
                <a:solidFill>
                  <a:schemeClr val="bg2">
                    <a:lumMod val="40000"/>
                    <a:lumOff val="60000"/>
                  </a:schemeClr>
                </a:solidFill>
                <a:latin typeface="+mj-lt"/>
              </a:rPr>
              <a:t>TOOLS</a:t>
            </a:r>
          </a:p>
        </p:txBody>
      </p:sp>
      <p:graphicFrame>
        <p:nvGraphicFramePr>
          <p:cNvPr id="8" name="Diagram 7"/>
          <p:cNvGraphicFramePr>
            <a:graphicFrameLocks noChangeAspect="1"/>
          </p:cNvGraphicFramePr>
          <p:nvPr>
            <p:extLst>
              <p:ext uri="{D42A27DB-BD31-4B8C-83A1-F6EECF244321}">
                <p14:modId xmlns:p14="http://schemas.microsoft.com/office/powerpoint/2010/main" val="1080926241"/>
              </p:ext>
            </p:extLst>
          </p:nvPr>
        </p:nvGraphicFramePr>
        <p:xfrm>
          <a:off x="9125351" y="2550994"/>
          <a:ext cx="2491215" cy="177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7440903"/>
      </p:ext>
    </p:extLst>
  </p:cSld>
  <p:clrMapOvr>
    <a:masterClrMapping/>
  </p:clrMapOvr>
  <mc:AlternateContent xmlns:mc="http://schemas.openxmlformats.org/markup-compatibility/2006" xmlns:p14="http://schemas.microsoft.com/office/powerpoint/2010/main">
    <mc:Choice Requires="p14">
      <p:transition spd="slow" p14:dur="2000" advTm="5872"/>
    </mc:Choice>
    <mc:Fallback xmlns="">
      <p:transition spd="slow" advTm="587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Development tools</a:t>
            </a:r>
          </a:p>
        </p:txBody>
      </p:sp>
      <p:sp>
        <p:nvSpPr>
          <p:cNvPr id="3" name="Text Placeholder 2"/>
          <p:cNvSpPr>
            <a:spLocks noGrp="1"/>
          </p:cNvSpPr>
          <p:nvPr>
            <p:ph type="body" idx="1"/>
          </p:nvPr>
        </p:nvSpPr>
        <p:spPr>
          <a:xfrm>
            <a:off x="673769" y="1825625"/>
            <a:ext cx="11036968" cy="435120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solidFill>
                  <a:srgbClr val="5E92C5"/>
                </a:solidFill>
                <a:latin typeface="+mn-lt"/>
              </a:rPr>
              <a:t>Tools embedded in network engineering workflow</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b="1" dirty="0">
              <a:solidFill>
                <a:srgbClr val="5E92C5"/>
              </a:solidFill>
              <a:latin typeface="+mn-lt"/>
            </a:endParaRPr>
          </a:p>
          <a:p>
            <a:pPr marL="0" indent="0" algn="ctr">
              <a:lnSpc>
                <a:spcPct val="100000"/>
              </a:lnSpc>
              <a:spcBef>
                <a:spcPts val="0"/>
              </a:spcBef>
              <a:buClrTx/>
              <a:buSzTx/>
              <a:buNone/>
            </a:pPr>
            <a:r>
              <a:rPr lang="en-US" dirty="0">
                <a:solidFill>
                  <a:schemeClr val="tx1"/>
                </a:solidFill>
                <a:latin typeface="+mn-lt"/>
              </a:rPr>
              <a:t>Make validation and synthesis technologies accessible</a:t>
            </a:r>
          </a:p>
          <a:p>
            <a:pPr marL="0" indent="0" algn="ctr">
              <a:lnSpc>
                <a:spcPct val="100000"/>
              </a:lnSpc>
              <a:spcBef>
                <a:spcPts val="0"/>
              </a:spcBef>
              <a:buClrTx/>
              <a:buSzTx/>
              <a:buNone/>
            </a:pPr>
            <a:endParaRPr lang="en-US" sz="1000" dirty="0">
              <a:solidFill>
                <a:schemeClr val="tx1"/>
              </a:solidFill>
              <a:latin typeface="+mn-lt"/>
            </a:endParaRPr>
          </a:p>
          <a:p>
            <a:pPr marL="0" indent="0" algn="ctr">
              <a:lnSpc>
                <a:spcPct val="100000"/>
              </a:lnSpc>
              <a:spcBef>
                <a:spcPts val="0"/>
              </a:spcBef>
              <a:buClrTx/>
              <a:buSzTx/>
              <a:buNone/>
            </a:pPr>
            <a:r>
              <a:rPr lang="en-US" dirty="0">
                <a:solidFill>
                  <a:srgbClr val="000000"/>
                </a:solidFill>
                <a:latin typeface="Arial"/>
              </a:rPr>
              <a:t>Accelerate design and change process</a:t>
            </a:r>
            <a:endParaRPr lang="en-US" dirty="0">
              <a:solidFill>
                <a:schemeClr val="tx1"/>
              </a:solidFill>
              <a:latin typeface="+mn-lt"/>
            </a:endParaRPr>
          </a:p>
        </p:txBody>
      </p:sp>
    </p:spTree>
    <p:custDataLst>
      <p:tags r:id="rId1"/>
    </p:custDataLst>
    <p:extLst>
      <p:ext uri="{BB962C8B-B14F-4D97-AF65-F5344CB8AC3E}">
        <p14:creationId xmlns:p14="http://schemas.microsoft.com/office/powerpoint/2010/main" val="2134232267"/>
      </p:ext>
    </p:extLst>
  </p:cSld>
  <p:clrMapOvr>
    <a:masterClrMapping/>
  </p:clrMapOvr>
  <mc:AlternateContent xmlns:mc="http://schemas.openxmlformats.org/markup-compatibility/2006" xmlns:p14="http://schemas.microsoft.com/office/powerpoint/2010/main">
    <mc:Choice Requires="p14">
      <p:transition spd="slow" p14:dur="2000" advTm="47884"/>
    </mc:Choice>
    <mc:Fallback xmlns="">
      <p:transition spd="slow" advTm="478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619096" cy="1325562"/>
          </a:xfrm>
        </p:spPr>
        <p:txBody>
          <a:bodyPr/>
          <a:lstStyle/>
          <a:p>
            <a:r>
              <a:rPr lang="en-US" sz="4400" dirty="0">
                <a:latin typeface="+mj-lt"/>
                <a:ea typeface="Calibri" charset="0"/>
                <a:cs typeface="Calibri" charset="0"/>
              </a:rPr>
              <a:t>Comparison of available dev tools</a:t>
            </a:r>
          </a:p>
        </p:txBody>
      </p:sp>
      <p:sp>
        <p:nvSpPr>
          <p:cNvPr id="5" name="Text Placeholder 4"/>
          <p:cNvSpPr>
            <a:spLocks noGrp="1"/>
          </p:cNvSpPr>
          <p:nvPr>
            <p:ph type="body" idx="1"/>
          </p:nvPr>
        </p:nvSpPr>
        <p:spPr>
          <a:xfrm>
            <a:off x="418454" y="1825624"/>
            <a:ext cx="4463512" cy="4900639"/>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rgbClr val="5E92C5"/>
                </a:solidFill>
                <a:latin typeface="+mn-lt"/>
              </a:rPr>
              <a:t>Software engineers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dirty="0">
              <a:solidFill>
                <a:srgbClr val="5E92C5"/>
              </a:solidFill>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Unit testing</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Continuous integration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Linters</a:t>
            </a:r>
          </a:p>
          <a:p>
            <a:pPr marL="0" lvl="0" indent="0" algn="ctr">
              <a:lnSpc>
                <a:spcPct val="100000"/>
              </a:lnSpc>
              <a:spcBef>
                <a:spcPts val="0"/>
              </a:spcBef>
              <a:buClrTx/>
              <a:buSzTx/>
              <a:buNone/>
            </a:pPr>
            <a:r>
              <a:rPr lang="en-US" b="0" dirty="0">
                <a:solidFill>
                  <a:schemeClr val="tx1"/>
                </a:solidFill>
                <a:latin typeface="+mn-lt"/>
              </a:rPr>
              <a:t>Dead code detection </a:t>
            </a:r>
          </a:p>
          <a:p>
            <a:pPr marL="0" lvl="0" indent="0" algn="ctr">
              <a:lnSpc>
                <a:spcPct val="100000"/>
              </a:lnSpc>
              <a:spcBef>
                <a:spcPts val="0"/>
              </a:spcBef>
              <a:buClrTx/>
              <a:buSzTx/>
              <a:buNone/>
            </a:pPr>
            <a:r>
              <a:rPr lang="en-US" b="0" dirty="0">
                <a:solidFill>
                  <a:schemeClr val="tx1"/>
                </a:solidFill>
                <a:latin typeface="+mn-lt"/>
              </a:rPr>
              <a:t>Type checkers</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Style enforcers</a:t>
            </a:r>
          </a:p>
          <a:p>
            <a:pPr marL="0" lvl="0" indent="0" algn="ctr">
              <a:lnSpc>
                <a:spcPct val="100000"/>
              </a:lnSpc>
              <a:spcBef>
                <a:spcPts val="0"/>
              </a:spcBef>
              <a:buClrTx/>
              <a:buSzTx/>
              <a:buNone/>
            </a:pPr>
            <a:r>
              <a:rPr lang="en-US" b="0" dirty="0">
                <a:solidFill>
                  <a:schemeClr val="tx1"/>
                </a:solidFill>
                <a:latin typeface="+mn-lt"/>
              </a:rPr>
              <a:t>Debuggers </a:t>
            </a:r>
          </a:p>
          <a:p>
            <a:pPr marL="0" lvl="0" indent="0" algn="ctr">
              <a:lnSpc>
                <a:spcPct val="100000"/>
              </a:lnSpc>
              <a:spcBef>
                <a:spcPts val="0"/>
              </a:spcBef>
              <a:buClrTx/>
              <a:buSzTx/>
              <a:buNone/>
            </a:pPr>
            <a:r>
              <a:rPr lang="en-US" b="0" dirty="0">
                <a:solidFill>
                  <a:schemeClr val="tx1"/>
                </a:solidFill>
                <a:latin typeface="+mn-lt"/>
              </a:rPr>
              <a:t>IDEs</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a:t>
            </a:r>
          </a:p>
        </p:txBody>
      </p:sp>
      <p:sp>
        <p:nvSpPr>
          <p:cNvPr id="6" name="Text Placeholder 4"/>
          <p:cNvSpPr txBox="1">
            <a:spLocks/>
          </p:cNvSpPr>
          <p:nvPr/>
        </p:nvSpPr>
        <p:spPr>
          <a:xfrm>
            <a:off x="7251912" y="1823044"/>
            <a:ext cx="3854238" cy="490063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1" i="0" u="none" strike="noStrike" cap="none">
                <a:solidFill>
                  <a:schemeClr val="dk1"/>
                </a:solidFill>
                <a:latin typeface="Nunito"/>
                <a:ea typeface="Nunito"/>
                <a:cs typeface="Nunito"/>
                <a:sym typeface="Nunito"/>
              </a:defRPr>
            </a:lvl1pPr>
            <a:lvl2pPr marL="685800" marR="0" lvl="1" indent="-76200" algn="l" rtl="0">
              <a:lnSpc>
                <a:spcPct val="90000"/>
              </a:lnSpc>
              <a:spcBef>
                <a:spcPts val="500"/>
              </a:spcBef>
              <a:spcAft>
                <a:spcPts val="0"/>
              </a:spcAft>
              <a:buClr>
                <a:schemeClr val="dk1"/>
              </a:buClr>
              <a:buSzPct val="100000"/>
              <a:buFont typeface="Arial"/>
              <a:buChar char="•"/>
              <a:defRPr sz="2400" b="1" i="0" u="none" strike="noStrike" cap="none">
                <a:solidFill>
                  <a:schemeClr val="dk1"/>
                </a:solidFill>
                <a:latin typeface="Nunito"/>
                <a:ea typeface="Nunito"/>
                <a:cs typeface="Nunito"/>
                <a:sym typeface="Nunito"/>
              </a:defRPr>
            </a:lvl2pPr>
            <a:lvl3pPr marL="1143000" marR="0" lvl="2" indent="-101600" algn="l" rtl="0">
              <a:lnSpc>
                <a:spcPct val="90000"/>
              </a:lnSpc>
              <a:spcBef>
                <a:spcPts val="500"/>
              </a:spcBef>
              <a:spcAft>
                <a:spcPts val="0"/>
              </a:spcAft>
              <a:buClr>
                <a:schemeClr val="dk1"/>
              </a:buClr>
              <a:buSzPct val="100000"/>
              <a:buFont typeface="Arial"/>
              <a:buChar char="•"/>
              <a:defRPr sz="2000" b="1" i="0" u="none" strike="noStrike" cap="none">
                <a:solidFill>
                  <a:schemeClr val="dk1"/>
                </a:solidFill>
                <a:latin typeface="Nunito"/>
                <a:ea typeface="Nunito"/>
                <a:cs typeface="Nunito"/>
                <a:sym typeface="Nunito"/>
              </a:defRPr>
            </a:lvl3pPr>
            <a:lvl4pPr marL="1600200" marR="0" lvl="3"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4pPr>
            <a:lvl5pPr marL="2057400" marR="0" lvl="4"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0"/>
              </a:spcBef>
              <a:buClrTx/>
              <a:buSzTx/>
              <a:buFontTx/>
              <a:buNone/>
            </a:pPr>
            <a:r>
              <a:rPr lang="en-US" sz="3200" dirty="0">
                <a:solidFill>
                  <a:srgbClr val="5E92C5"/>
                </a:solidFill>
                <a:latin typeface="+mn-lt"/>
              </a:rPr>
              <a:t>Network engineers</a:t>
            </a:r>
          </a:p>
          <a:p>
            <a:pPr marL="0" indent="0" algn="ctr">
              <a:lnSpc>
                <a:spcPct val="100000"/>
              </a:lnSpc>
              <a:spcBef>
                <a:spcPts val="0"/>
              </a:spcBef>
              <a:buClrTx/>
              <a:buSzTx/>
              <a:buFontTx/>
              <a:buNone/>
            </a:pPr>
            <a:endParaRPr lang="en-US" sz="2400" dirty="0">
              <a:solidFill>
                <a:srgbClr val="5E92C5"/>
              </a:solidFill>
              <a:latin typeface="+mn-lt"/>
            </a:endParaRPr>
          </a:p>
          <a:p>
            <a:pPr marL="0" indent="0" algn="ctr">
              <a:lnSpc>
                <a:spcPct val="100000"/>
              </a:lnSpc>
              <a:spcBef>
                <a:spcPts val="0"/>
              </a:spcBef>
              <a:buClrTx/>
              <a:buSzTx/>
              <a:buFontTx/>
              <a:buNone/>
            </a:pPr>
            <a:r>
              <a:rPr lang="en-US" b="0" dirty="0">
                <a:solidFill>
                  <a:schemeClr val="tx1"/>
                </a:solidFill>
                <a:latin typeface="+mn-lt"/>
              </a:rPr>
              <a:t>vi</a:t>
            </a:r>
          </a:p>
          <a:p>
            <a:pPr marL="0" indent="0" algn="ctr">
              <a:lnSpc>
                <a:spcPct val="100000"/>
              </a:lnSpc>
              <a:spcBef>
                <a:spcPts val="0"/>
              </a:spcBef>
              <a:buClrTx/>
              <a:buSzTx/>
              <a:buFontTx/>
              <a:buNone/>
            </a:pPr>
            <a:r>
              <a:rPr lang="en-US" b="0" dirty="0">
                <a:solidFill>
                  <a:schemeClr val="tx1"/>
                </a:solidFill>
                <a:latin typeface="+mn-lt"/>
              </a:rPr>
              <a:t>Emacs</a:t>
            </a:r>
          </a:p>
          <a:p>
            <a:pPr marL="0" indent="0" algn="ctr">
              <a:lnSpc>
                <a:spcPct val="100000"/>
              </a:lnSpc>
              <a:spcBef>
                <a:spcPts val="0"/>
              </a:spcBef>
              <a:buClrTx/>
              <a:buSzTx/>
              <a:buFontTx/>
              <a:buNone/>
            </a:pPr>
            <a:endParaRPr lang="en-US" sz="3200" dirty="0">
              <a:solidFill>
                <a:schemeClr val="tx1"/>
              </a:solidFill>
              <a:latin typeface="+mn-lt"/>
            </a:endParaRPr>
          </a:p>
        </p:txBody>
      </p:sp>
    </p:spTree>
    <p:custDataLst>
      <p:tags r:id="rId1"/>
    </p:custDataLst>
    <p:extLst>
      <p:ext uri="{BB962C8B-B14F-4D97-AF65-F5344CB8AC3E}">
        <p14:creationId xmlns:p14="http://schemas.microsoft.com/office/powerpoint/2010/main" val="444824068"/>
      </p:ext>
    </p:extLst>
  </p:cSld>
  <p:clrMapOvr>
    <a:masterClrMapping/>
  </p:clrMapOvr>
  <mc:AlternateContent xmlns:mc="http://schemas.openxmlformats.org/markup-compatibility/2006" xmlns:p14="http://schemas.microsoft.com/office/powerpoint/2010/main">
    <mc:Choice Requires="p14">
      <p:transition spd="slow" p14:dur="2000" advTm="49710"/>
    </mc:Choice>
    <mc:Fallback xmlns="">
      <p:transition spd="slow" advTm="49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checkerboard(across)">
                                      <p:cBhvr>
                                        <p:cTn id="7" dur="500"/>
                                        <p:tgtEl>
                                          <p:spTgt spid="5">
                                            <p:txEl>
                                              <p:pRg st="2" end="2"/>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checkerboard(across)">
                                      <p:cBhvr>
                                        <p:cTn id="11" dur="500"/>
                                        <p:tgtEl>
                                          <p:spTgt spid="5">
                                            <p:txEl>
                                              <p:pRg st="3" end="3"/>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checkerboard(across)">
                                      <p:cBhvr>
                                        <p:cTn id="15" dur="500"/>
                                        <p:tgtEl>
                                          <p:spTgt spid="5">
                                            <p:txEl>
                                              <p:pRg st="4" end="4"/>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checkerboard(across)">
                                      <p:cBhvr>
                                        <p:cTn id="19" dur="500"/>
                                        <p:tgtEl>
                                          <p:spTgt spid="5">
                                            <p:txEl>
                                              <p:pRg st="5" end="5"/>
                                            </p:txEl>
                                          </p:spTgt>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checkerboard(across)">
                                      <p:cBhvr>
                                        <p:cTn id="23" dur="500"/>
                                        <p:tgtEl>
                                          <p:spTgt spid="5">
                                            <p:txEl>
                                              <p:pRg st="6" end="6"/>
                                            </p:txEl>
                                          </p:spTgt>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checkerboard(across)">
                                      <p:cBhvr>
                                        <p:cTn id="27" dur="500"/>
                                        <p:tgtEl>
                                          <p:spTgt spid="5">
                                            <p:txEl>
                                              <p:pRg st="7" end="7"/>
                                            </p:txEl>
                                          </p:spTgt>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checkerboard(across)">
                                      <p:cBhvr>
                                        <p:cTn id="31" dur="500"/>
                                        <p:tgtEl>
                                          <p:spTgt spid="5">
                                            <p:txEl>
                                              <p:pRg st="8" end="8"/>
                                            </p:tx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checkerboard(across)">
                                      <p:cBhvr>
                                        <p:cTn id="35" dur="500"/>
                                        <p:tgtEl>
                                          <p:spTgt spid="5">
                                            <p:txEl>
                                              <p:pRg st="9" end="9"/>
                                            </p:txEl>
                                          </p:spTgt>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39" dur="500"/>
                                        <p:tgtEl>
                                          <p:spTgt spid="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609600" y="365125"/>
            <a:ext cx="10876547"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Nunito"/>
              <a:buNone/>
            </a:pPr>
            <a:r>
              <a:rPr lang="en-US" sz="4400" b="1" i="0" u="none" strike="noStrike" cap="none" dirty="0">
                <a:solidFill>
                  <a:srgbClr val="5F92C3"/>
                </a:solidFill>
                <a:latin typeface="+mj-lt"/>
                <a:ea typeface="Calibri" charset="0"/>
                <a:cs typeface="Calibri" charset="0"/>
                <a:sym typeface="Lato"/>
              </a:rPr>
              <a:t>Control plane models enable dev tools</a:t>
            </a:r>
            <a:br>
              <a:rPr lang="en-US" sz="4400" b="1" i="0" u="none" strike="noStrike" cap="none" dirty="0">
                <a:solidFill>
                  <a:srgbClr val="5F92C3"/>
                </a:solidFill>
                <a:latin typeface="+mj-lt"/>
                <a:ea typeface="Calibri" charset="0"/>
                <a:cs typeface="Calibri" charset="0"/>
                <a:sym typeface="Lato"/>
              </a:rPr>
            </a:br>
            <a:r>
              <a:rPr lang="en-US" sz="3600" dirty="0">
                <a:solidFill>
                  <a:schemeClr val="tx1"/>
                </a:solidFill>
                <a:latin typeface="+mj-lt"/>
                <a:ea typeface="Calibri" charset="0"/>
                <a:cs typeface="Calibri" charset="0"/>
                <a:sym typeface="Lato"/>
              </a:rPr>
              <a:t>Linting, dead code detection</a:t>
            </a:r>
            <a:endParaRPr lang="en-US" sz="3600" b="1" i="0" u="none" strike="noStrike" cap="none" dirty="0">
              <a:solidFill>
                <a:schemeClr val="tx1"/>
              </a:solidFill>
              <a:latin typeface="+mj-lt"/>
              <a:ea typeface="Calibri" charset="0"/>
              <a:cs typeface="Calibri" charset="0"/>
              <a:sym typeface="Lato"/>
            </a:endParaRPr>
          </a:p>
        </p:txBody>
      </p:sp>
      <p:sp>
        <p:nvSpPr>
          <p:cNvPr id="13" name="TextBox 12"/>
          <p:cNvSpPr txBox="1"/>
          <p:nvPr/>
        </p:nvSpPr>
        <p:spPr>
          <a:xfrm>
            <a:off x="8584449" y="3233060"/>
            <a:ext cx="3159450" cy="2246769"/>
          </a:xfrm>
          <a:prstGeom prst="rect">
            <a:avLst/>
          </a:prstGeom>
          <a:noFill/>
          <a:ln>
            <a:solidFill>
              <a:schemeClr val="tx1"/>
            </a:solidFill>
          </a:ln>
        </p:spPr>
        <p:txBody>
          <a:bodyPr wrap="square" rtlCol="0">
            <a:spAutoFit/>
          </a:bodyPr>
          <a:lstStyle/>
          <a:p>
            <a:pPr marL="342900" indent="-342900">
              <a:buFont typeface="Arial" charset="0"/>
              <a:buChar char="•"/>
            </a:pPr>
            <a:r>
              <a:rPr lang="en-US" sz="2000" dirty="0">
                <a:latin typeface="+mn-lt"/>
                <a:ea typeface="Calibri" charset="0"/>
                <a:cs typeface="Calibri" charset="0"/>
              </a:rPr>
              <a:t>3 undefined references</a:t>
            </a:r>
          </a:p>
          <a:p>
            <a:pPr marL="342900" indent="-342900">
              <a:buFont typeface="Arial" charset="0"/>
              <a:buChar char="•"/>
            </a:pPr>
            <a:r>
              <a:rPr lang="en-US" sz="2000" dirty="0">
                <a:latin typeface="+mn-lt"/>
                <a:ea typeface="Calibri" charset="0"/>
                <a:cs typeface="Calibri" charset="0"/>
              </a:rPr>
              <a:t>25 unused declarations</a:t>
            </a:r>
          </a:p>
          <a:p>
            <a:pPr marL="342900" indent="-342900">
              <a:buFont typeface="Arial" charset="0"/>
              <a:buChar char="•"/>
            </a:pPr>
            <a:r>
              <a:rPr lang="en-US" sz="2000" dirty="0">
                <a:latin typeface="+mn-lt"/>
                <a:ea typeface="Calibri" charset="0"/>
                <a:cs typeface="Calibri" charset="0"/>
              </a:rPr>
              <a:t>1 device has non-standard NTP server</a:t>
            </a:r>
          </a:p>
          <a:p>
            <a:pPr marL="342900" indent="-342900">
              <a:buFont typeface="Arial" charset="0"/>
              <a:buChar char="•"/>
            </a:pPr>
            <a:r>
              <a:rPr lang="en-US" sz="2000" dirty="0">
                <a:latin typeface="+mn-lt"/>
                <a:ea typeface="Calibri" charset="0"/>
                <a:cs typeface="Calibri" charset="0"/>
              </a:rPr>
              <a:t>Line 3 of </a:t>
            </a:r>
            <a:r>
              <a:rPr lang="en-US" sz="2000" dirty="0" err="1">
                <a:latin typeface="+mn-lt"/>
                <a:ea typeface="Calibri" charset="0"/>
                <a:cs typeface="Calibri" charset="0"/>
              </a:rPr>
              <a:t>ACL_peer</a:t>
            </a:r>
            <a:r>
              <a:rPr lang="en-US" sz="2000" dirty="0">
                <a:latin typeface="+mn-lt"/>
                <a:ea typeface="Calibri" charset="0"/>
                <a:cs typeface="Calibri" charset="0"/>
              </a:rPr>
              <a:t> is unreachable</a:t>
            </a:r>
            <a:br>
              <a:rPr lang="en-US" sz="2000" dirty="0">
                <a:latin typeface="+mn-lt"/>
                <a:ea typeface="Calibri" charset="0"/>
                <a:cs typeface="Calibri" charset="0"/>
              </a:rPr>
            </a:br>
            <a:r>
              <a:rPr lang="mr-IN" sz="2000" dirty="0">
                <a:latin typeface="+mn-lt"/>
                <a:ea typeface="Calibri" charset="0"/>
                <a:cs typeface="Calibri" charset="0"/>
              </a:rPr>
              <a:t>……</a:t>
            </a:r>
            <a:endParaRPr lang="en-US" sz="2000" dirty="0">
              <a:latin typeface="+mn-lt"/>
              <a:ea typeface="Calibri" charset="0"/>
              <a:cs typeface="Calibri" charset="0"/>
            </a:endParaRPr>
          </a:p>
        </p:txBody>
      </p:sp>
      <p:cxnSp>
        <p:nvCxnSpPr>
          <p:cNvPr id="29" name="Shape 324"/>
          <p:cNvCxnSpPr>
            <a:stCxn id="37" idx="3"/>
          </p:cNvCxnSpPr>
          <p:nvPr/>
        </p:nvCxnSpPr>
        <p:spPr>
          <a:xfrm flipV="1">
            <a:off x="7232650" y="3741696"/>
            <a:ext cx="1351799" cy="5610"/>
          </a:xfrm>
          <a:prstGeom prst="straightConnector1">
            <a:avLst/>
          </a:prstGeom>
          <a:noFill/>
          <a:ln w="28575" cap="flat" cmpd="sng">
            <a:solidFill>
              <a:srgbClr val="7F7F7F"/>
            </a:solidFill>
            <a:prstDash val="solid"/>
            <a:miter/>
            <a:headEnd type="none" w="med" len="med"/>
            <a:tailEnd type="triangle" w="lg" len="lg"/>
          </a:ln>
        </p:spPr>
      </p:cxnSp>
      <p:sp>
        <p:nvSpPr>
          <p:cNvPr id="31" name="Shape 315"/>
          <p:cNvSpPr/>
          <p:nvPr/>
        </p:nvSpPr>
        <p:spPr>
          <a:xfrm>
            <a:off x="1778338" y="3331596"/>
            <a:ext cx="2301000" cy="820200"/>
          </a:xfrm>
          <a:prstGeom prst="roundRect">
            <a:avLst>
              <a:gd name="adj" fmla="val 16667"/>
            </a:avLst>
          </a:prstGeom>
          <a:solidFill>
            <a:srgbClr val="EFEFEF"/>
          </a:solid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dirty="0">
                <a:solidFill>
                  <a:schemeClr val="dk1"/>
                </a:solidFill>
                <a:latin typeface="+mn-lt"/>
                <a:ea typeface="Calibri"/>
                <a:cs typeface="Calibri"/>
                <a:sym typeface="Calibri"/>
              </a:rPr>
              <a:t>Configuration</a:t>
            </a:r>
          </a:p>
        </p:txBody>
      </p:sp>
      <p:cxnSp>
        <p:nvCxnSpPr>
          <p:cNvPr id="32" name="Shape 323"/>
          <p:cNvCxnSpPr>
            <a:stCxn id="31" idx="3"/>
            <a:endCxn id="37" idx="1"/>
          </p:cNvCxnSpPr>
          <p:nvPr/>
        </p:nvCxnSpPr>
        <p:spPr>
          <a:xfrm>
            <a:off x="4079338" y="3741696"/>
            <a:ext cx="876891" cy="5610"/>
          </a:xfrm>
          <a:prstGeom prst="straightConnector1">
            <a:avLst/>
          </a:prstGeom>
          <a:noFill/>
          <a:ln w="38100" cap="flat" cmpd="sng">
            <a:solidFill>
              <a:srgbClr val="7F7F7F"/>
            </a:solidFill>
            <a:prstDash val="solid"/>
            <a:miter/>
            <a:headEnd type="none" w="med" len="med"/>
            <a:tailEnd type="triangle" w="lg" len="lg"/>
          </a:ln>
        </p:spPr>
      </p:cxnSp>
      <p:grpSp>
        <p:nvGrpSpPr>
          <p:cNvPr id="34" name="Group 33"/>
          <p:cNvGrpSpPr/>
          <p:nvPr/>
        </p:nvGrpSpPr>
        <p:grpSpPr>
          <a:xfrm>
            <a:off x="4956229" y="2897074"/>
            <a:ext cx="2276421" cy="1700463"/>
            <a:chOff x="4074695" y="4726101"/>
            <a:chExt cx="2679032" cy="1700463"/>
          </a:xfrm>
        </p:grpSpPr>
        <p:sp>
          <p:nvSpPr>
            <p:cNvPr id="37" name="Rounded Rectangle 36"/>
            <p:cNvSpPr/>
            <p:nvPr/>
          </p:nvSpPr>
          <p:spPr>
            <a:xfrm>
              <a:off x="4074695" y="4726101"/>
              <a:ext cx="2679032" cy="170046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5432174" y="5367730"/>
              <a:ext cx="0" cy="390716"/>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pic>
        <p:nvPicPr>
          <p:cNvPr id="43" name="Shape 319" descr="Related image"/>
          <p:cNvPicPr preferRelativeResize="0"/>
          <p:nvPr/>
        </p:nvPicPr>
        <p:blipFill rotWithShape="1">
          <a:blip r:embed="rId3">
            <a:alphaModFix/>
          </a:blip>
          <a:srcRect/>
          <a:stretch/>
        </p:blipFill>
        <p:spPr>
          <a:xfrm>
            <a:off x="5728143" y="1690687"/>
            <a:ext cx="768909" cy="911332"/>
          </a:xfrm>
          <a:prstGeom prst="rect">
            <a:avLst/>
          </a:prstGeom>
          <a:noFill/>
          <a:ln>
            <a:noFill/>
          </a:ln>
        </p:spPr>
      </p:pic>
      <p:sp>
        <p:nvSpPr>
          <p:cNvPr id="44" name="Shape 325"/>
          <p:cNvSpPr/>
          <p:nvPr/>
        </p:nvSpPr>
        <p:spPr>
          <a:xfrm>
            <a:off x="4267200" y="2141506"/>
            <a:ext cx="4908883" cy="2289302"/>
          </a:xfrm>
          <a:prstGeom prst="arc">
            <a:avLst>
              <a:gd name="adj1" fmla="val 16200000"/>
              <a:gd name="adj2" fmla="val 21485177"/>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sp>
        <p:nvSpPr>
          <p:cNvPr id="45" name="Shape 326"/>
          <p:cNvSpPr/>
          <p:nvPr/>
        </p:nvSpPr>
        <p:spPr>
          <a:xfrm rot="-5400000">
            <a:off x="4590035" y="1018232"/>
            <a:ext cx="2000845" cy="4234198"/>
          </a:xfrm>
          <a:prstGeom prst="arc">
            <a:avLst>
              <a:gd name="adj1" fmla="val 16200000"/>
              <a:gd name="adj2" fmla="val 0"/>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grpSp>
        <p:nvGrpSpPr>
          <p:cNvPr id="2" name="Group 1">
            <a:extLst>
              <a:ext uri="{FF2B5EF4-FFF2-40B4-BE49-F238E27FC236}">
                <a16:creationId xmlns="" xmlns:a16="http://schemas.microsoft.com/office/drawing/2014/main" id="{7BF6053C-6D96-4E80-B787-3136AE6CB659}"/>
              </a:ext>
            </a:extLst>
          </p:cNvPr>
          <p:cNvGrpSpPr/>
          <p:nvPr/>
        </p:nvGrpSpPr>
        <p:grpSpPr>
          <a:xfrm>
            <a:off x="5100377" y="3017985"/>
            <a:ext cx="1991245" cy="1432019"/>
            <a:chOff x="4248413" y="4891322"/>
            <a:chExt cx="1991245" cy="1432019"/>
          </a:xfrm>
        </p:grpSpPr>
        <p:sp>
          <p:nvSpPr>
            <p:cNvPr id="16" name="Rounded Rectangle 101">
              <a:extLst>
                <a:ext uri="{FF2B5EF4-FFF2-40B4-BE49-F238E27FC236}">
                  <a16:creationId xmlns="" xmlns:a16="http://schemas.microsoft.com/office/drawing/2014/main" id="{57447096-3F3E-4CE1-8E17-AF234FC95F6C}"/>
                </a:ext>
              </a:extLst>
            </p:cNvPr>
            <p:cNvSpPr/>
            <p:nvPr/>
          </p:nvSpPr>
          <p:spPr>
            <a:xfrm>
              <a:off x="4248413" y="4891322"/>
              <a:ext cx="1991245" cy="143201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nvGrpSpPr>
            <p:cNvPr id="17" name="Group 16">
              <a:extLst>
                <a:ext uri="{FF2B5EF4-FFF2-40B4-BE49-F238E27FC236}">
                  <a16:creationId xmlns="" xmlns:a16="http://schemas.microsoft.com/office/drawing/2014/main" id="{DE5D3FEC-F3D0-4699-8F27-EE012C4956F7}"/>
                </a:ext>
              </a:extLst>
            </p:cNvPr>
            <p:cNvGrpSpPr/>
            <p:nvPr/>
          </p:nvGrpSpPr>
          <p:grpSpPr>
            <a:xfrm>
              <a:off x="4405759" y="4911328"/>
              <a:ext cx="1656214" cy="1384323"/>
              <a:chOff x="4756062" y="2477555"/>
              <a:chExt cx="868934" cy="716451"/>
            </a:xfrm>
          </p:grpSpPr>
          <p:pic>
            <p:nvPicPr>
              <p:cNvPr id="18" name="Picture 17">
                <a:extLst>
                  <a:ext uri="{FF2B5EF4-FFF2-40B4-BE49-F238E27FC236}">
                    <a16:creationId xmlns="" xmlns:a16="http://schemas.microsoft.com/office/drawing/2014/main" id="{49C9DD0D-F1B8-4FED-AC42-02AC1C8A5BC0}"/>
                  </a:ext>
                </a:extLst>
              </p:cNvPr>
              <p:cNvPicPr>
                <a:picLocks noChangeAspect="1"/>
              </p:cNvPicPr>
              <p:nvPr/>
            </p:nvPicPr>
            <p:blipFill>
              <a:blip r:embed="rId4"/>
              <a:stretch>
                <a:fillRect/>
              </a:stretch>
            </p:blipFill>
            <p:spPr>
              <a:xfrm>
                <a:off x="4997450" y="2477555"/>
                <a:ext cx="464911" cy="464911"/>
              </a:xfrm>
              <a:prstGeom prst="rect">
                <a:avLst/>
              </a:prstGeom>
            </p:spPr>
          </p:pic>
          <p:pic>
            <p:nvPicPr>
              <p:cNvPr id="19" name="Picture 18">
                <a:extLst>
                  <a:ext uri="{FF2B5EF4-FFF2-40B4-BE49-F238E27FC236}">
                    <a16:creationId xmlns="" xmlns:a16="http://schemas.microsoft.com/office/drawing/2014/main" id="{FA3C4149-7524-4870-BDF0-9AEA7D58EADB}"/>
                  </a:ext>
                </a:extLst>
              </p:cNvPr>
              <p:cNvPicPr>
                <a:picLocks noChangeAspect="1"/>
              </p:cNvPicPr>
              <p:nvPr/>
            </p:nvPicPr>
            <p:blipFill>
              <a:blip r:embed="rId4"/>
              <a:stretch>
                <a:fillRect/>
              </a:stretch>
            </p:blipFill>
            <p:spPr>
              <a:xfrm>
                <a:off x="4756062" y="2642311"/>
                <a:ext cx="464911" cy="464911"/>
              </a:xfrm>
              <a:prstGeom prst="rect">
                <a:avLst/>
              </a:prstGeom>
            </p:spPr>
          </p:pic>
          <p:pic>
            <p:nvPicPr>
              <p:cNvPr id="20" name="Picture 19">
                <a:extLst>
                  <a:ext uri="{FF2B5EF4-FFF2-40B4-BE49-F238E27FC236}">
                    <a16:creationId xmlns="" xmlns:a16="http://schemas.microsoft.com/office/drawing/2014/main" id="{84EC8DA1-7DED-4A49-876F-F27E536A7562}"/>
                  </a:ext>
                </a:extLst>
              </p:cNvPr>
              <p:cNvPicPr>
                <a:picLocks noChangeAspect="1"/>
              </p:cNvPicPr>
              <p:nvPr/>
            </p:nvPicPr>
            <p:blipFill>
              <a:blip r:embed="rId4"/>
              <a:stretch>
                <a:fillRect/>
              </a:stretch>
            </p:blipFill>
            <p:spPr>
              <a:xfrm>
                <a:off x="5160085" y="2729095"/>
                <a:ext cx="464911" cy="464911"/>
              </a:xfrm>
              <a:prstGeom prst="rect">
                <a:avLst/>
              </a:prstGeom>
            </p:spPr>
          </p:pic>
        </p:grpSp>
      </p:grpSp>
    </p:spTree>
    <p:extLst>
      <p:ext uri="{BB962C8B-B14F-4D97-AF65-F5344CB8AC3E}">
        <p14:creationId xmlns:p14="http://schemas.microsoft.com/office/powerpoint/2010/main" val="612955578"/>
      </p:ext>
    </p:extLst>
  </p:cSld>
  <p:clrMapOvr>
    <a:masterClrMapping/>
  </p:clrMapOvr>
  <mc:AlternateContent xmlns:mc="http://schemas.openxmlformats.org/markup-compatibility/2006" xmlns:p14="http://schemas.microsoft.com/office/powerpoint/2010/main">
    <mc:Choice Requires="p14">
      <p:transition spd="slow" p14:dur="2000" advTm="23960"/>
    </mc:Choice>
    <mc:Fallback xmlns="">
      <p:transition spd="slow" advTm="239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5F92C3"/>
                </a:solidFill>
                <a:latin typeface="+mj-lt"/>
                <a:ea typeface="Lato"/>
                <a:cs typeface="Lato"/>
                <a:sym typeface="Lato"/>
              </a:rPr>
              <a:t>Results of the Intent </a:t>
            </a:r>
            <a:r>
              <a:rPr lang="en-US" sz="4400" dirty="0">
                <a:solidFill>
                  <a:srgbClr val="5F92C3"/>
                </a:solidFill>
                <a:latin typeface="+mj-lt"/>
                <a:ea typeface="Lato"/>
                <a:cs typeface="Lato"/>
                <a:sym typeface="Lato"/>
              </a:rPr>
              <a:t>↔ </a:t>
            </a:r>
            <a:r>
              <a:rPr lang="en-US" sz="4000" dirty="0">
                <a:solidFill>
                  <a:srgbClr val="5F92C3"/>
                </a:solidFill>
                <a:latin typeface="+mj-lt"/>
                <a:ea typeface="Lato"/>
                <a:cs typeface="Lato"/>
                <a:sym typeface="Wingdings"/>
              </a:rPr>
              <a:t>reality gap</a:t>
            </a:r>
            <a:endParaRPr lang="en-US" sz="4000" dirty="0">
              <a:latin typeface="+mj-lt"/>
            </a:endParaRPr>
          </a:p>
        </p:txBody>
      </p:sp>
      <p:sp>
        <p:nvSpPr>
          <p:cNvPr id="15" name="Rounded Rectangle 14"/>
          <p:cNvSpPr/>
          <p:nvPr/>
        </p:nvSpPr>
        <p:spPr>
          <a:xfrm>
            <a:off x="2585071" y="1981489"/>
            <a:ext cx="7023450" cy="1061616"/>
          </a:xfrm>
          <a:prstGeom prst="roundRect">
            <a:avLst>
              <a:gd name="adj" fmla="val 50000"/>
            </a:avLst>
          </a:prstGeom>
          <a:noFill/>
          <a:ln>
            <a:solidFill>
              <a:schemeClr val="bg2">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charset="0"/>
              <a:buChar char="•"/>
            </a:pPr>
            <a:endParaRPr lang="en-US" sz="3000" dirty="0"/>
          </a:p>
        </p:txBody>
      </p:sp>
      <p:sp>
        <p:nvSpPr>
          <p:cNvPr id="16" name="TextBox 15"/>
          <p:cNvSpPr txBox="1"/>
          <p:nvPr/>
        </p:nvSpPr>
        <p:spPr>
          <a:xfrm>
            <a:off x="4132686" y="2241722"/>
            <a:ext cx="2087431" cy="553999"/>
          </a:xfrm>
          <a:prstGeom prst="rect">
            <a:avLst/>
          </a:prstGeom>
          <a:noFill/>
        </p:spPr>
        <p:txBody>
          <a:bodyPr wrap="none" rtlCol="0" anchor="ctr">
            <a:spAutoFit/>
          </a:bodyPr>
          <a:lstStyle/>
          <a:p>
            <a:r>
              <a:rPr lang="en-US" sz="3000" b="1" dirty="0">
                <a:latin typeface="+mn-lt"/>
              </a:rPr>
              <a:t>OUTAGES</a:t>
            </a:r>
          </a:p>
        </p:txBody>
      </p:sp>
      <p:pic>
        <p:nvPicPr>
          <p:cNvPr id="7" name="Picture 6"/>
          <p:cNvPicPr>
            <a:picLocks noChangeAspect="1"/>
          </p:cNvPicPr>
          <p:nvPr/>
        </p:nvPicPr>
        <p:blipFill>
          <a:blip r:embed="rId4"/>
          <a:stretch>
            <a:fillRect/>
          </a:stretch>
        </p:blipFill>
        <p:spPr>
          <a:xfrm>
            <a:off x="2585071" y="3435105"/>
            <a:ext cx="1028501" cy="1028501"/>
          </a:xfrm>
          <a:prstGeom prst="rect">
            <a:avLst/>
          </a:prstGeom>
        </p:spPr>
      </p:pic>
      <p:sp>
        <p:nvSpPr>
          <p:cNvPr id="19" name="Rounded Rectangle 18"/>
          <p:cNvSpPr/>
          <p:nvPr/>
        </p:nvSpPr>
        <p:spPr>
          <a:xfrm>
            <a:off x="2585070" y="3431748"/>
            <a:ext cx="7023451" cy="1028501"/>
          </a:xfrm>
          <a:prstGeom prst="roundRect">
            <a:avLst>
              <a:gd name="adj" fmla="val 50000"/>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charset="0"/>
              <a:buChar char="•"/>
            </a:pPr>
            <a:endParaRPr lang="en-US" sz="3000" dirty="0"/>
          </a:p>
        </p:txBody>
      </p:sp>
      <p:sp>
        <p:nvSpPr>
          <p:cNvPr id="20" name="TextBox 19"/>
          <p:cNvSpPr txBox="1"/>
          <p:nvPr/>
        </p:nvSpPr>
        <p:spPr>
          <a:xfrm>
            <a:off x="4132686" y="3668999"/>
            <a:ext cx="4392549" cy="553999"/>
          </a:xfrm>
          <a:prstGeom prst="rect">
            <a:avLst/>
          </a:prstGeom>
          <a:noFill/>
        </p:spPr>
        <p:txBody>
          <a:bodyPr wrap="none" rtlCol="0" anchor="ctr">
            <a:spAutoFit/>
          </a:bodyPr>
          <a:lstStyle/>
          <a:p>
            <a:r>
              <a:rPr lang="en-US" sz="3000" b="1" dirty="0">
                <a:latin typeface="+mn-lt"/>
              </a:rPr>
              <a:t>SECURITY BREACHES</a:t>
            </a:r>
          </a:p>
        </p:txBody>
      </p:sp>
      <p:pic>
        <p:nvPicPr>
          <p:cNvPr id="8" name="Picture 7"/>
          <p:cNvPicPr>
            <a:picLocks noChangeAspect="1"/>
          </p:cNvPicPr>
          <p:nvPr/>
        </p:nvPicPr>
        <p:blipFill>
          <a:blip r:embed="rId5"/>
          <a:stretch>
            <a:fillRect/>
          </a:stretch>
        </p:blipFill>
        <p:spPr>
          <a:xfrm>
            <a:off x="2585071" y="4887384"/>
            <a:ext cx="1028501" cy="1028501"/>
          </a:xfrm>
          <a:prstGeom prst="rect">
            <a:avLst/>
          </a:prstGeom>
        </p:spPr>
      </p:pic>
      <p:sp>
        <p:nvSpPr>
          <p:cNvPr id="21" name="Rounded Rectangle 20"/>
          <p:cNvSpPr/>
          <p:nvPr/>
        </p:nvSpPr>
        <p:spPr>
          <a:xfrm>
            <a:off x="2585070" y="4887365"/>
            <a:ext cx="7023451" cy="1028501"/>
          </a:xfrm>
          <a:prstGeom prst="roundRect">
            <a:avLst>
              <a:gd name="adj" fmla="val 50000"/>
            </a:avLst>
          </a:prstGeom>
          <a:no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Arial" charset="0"/>
              <a:buChar char="•"/>
            </a:pPr>
            <a:endParaRPr lang="en-US" sz="3000" dirty="0"/>
          </a:p>
        </p:txBody>
      </p:sp>
      <p:sp>
        <p:nvSpPr>
          <p:cNvPr id="22" name="TextBox 21"/>
          <p:cNvSpPr txBox="1"/>
          <p:nvPr/>
        </p:nvSpPr>
        <p:spPr>
          <a:xfrm>
            <a:off x="4132686" y="5132591"/>
            <a:ext cx="3522119" cy="553999"/>
          </a:xfrm>
          <a:prstGeom prst="rect">
            <a:avLst/>
          </a:prstGeom>
          <a:noFill/>
        </p:spPr>
        <p:txBody>
          <a:bodyPr wrap="none" rtlCol="0" anchor="ctr">
            <a:spAutoFit/>
          </a:bodyPr>
          <a:lstStyle/>
          <a:p>
            <a:r>
              <a:rPr lang="en-US" sz="3000" b="1" dirty="0">
                <a:latin typeface="+mn-lt"/>
              </a:rPr>
              <a:t>LACK OF AGILITY</a:t>
            </a:r>
          </a:p>
        </p:txBody>
      </p:sp>
      <p:pic>
        <p:nvPicPr>
          <p:cNvPr id="1026" name="Picture 2" descr="Image result for icon outages">
            <a:extLst>
              <a:ext uri="{FF2B5EF4-FFF2-40B4-BE49-F238E27FC236}">
                <a16:creationId xmlns="" xmlns:a16="http://schemas.microsoft.com/office/drawing/2014/main" id="{391015DD-96D5-4901-8CF8-F6B8CCF3AB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3477" y="1984254"/>
            <a:ext cx="1076132" cy="10761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878570612"/>
      </p:ext>
    </p:extLst>
  </p:cSld>
  <p:clrMapOvr>
    <a:masterClrMapping/>
  </p:clrMapOvr>
  <mc:AlternateContent xmlns:mc="http://schemas.openxmlformats.org/markup-compatibility/2006" xmlns:p14="http://schemas.microsoft.com/office/powerpoint/2010/main">
    <mc:Choice Requires="p14">
      <p:transition spd="slow" p14:dur="2000" advTm="48087"/>
    </mc:Choice>
    <mc:Fallback xmlns="">
      <p:transition spd="slow" advTm="480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9" grpId="0" animBg="1"/>
      <p:bldP spid="20" grpId="0"/>
      <p:bldP spid="21" grpId="0" animBg="1"/>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cxnSp>
        <p:nvCxnSpPr>
          <p:cNvPr id="324" name="Shape 324"/>
          <p:cNvCxnSpPr>
            <a:cxnSpLocks/>
            <a:endCxn id="31" idx="1"/>
          </p:cNvCxnSpPr>
          <p:nvPr/>
        </p:nvCxnSpPr>
        <p:spPr>
          <a:xfrm flipV="1">
            <a:off x="4267200" y="3747306"/>
            <a:ext cx="689029" cy="1093770"/>
          </a:xfrm>
          <a:prstGeom prst="straightConnector1">
            <a:avLst/>
          </a:prstGeom>
          <a:noFill/>
          <a:ln w="28575" cap="flat" cmpd="sng">
            <a:solidFill>
              <a:srgbClr val="7F7F7F"/>
            </a:solidFill>
            <a:prstDash val="solid"/>
            <a:miter/>
            <a:headEnd type="none" w="med" len="med"/>
            <a:tailEnd type="triangle" w="lg" len="lg"/>
          </a:ln>
        </p:spPr>
      </p:cxnSp>
      <p:pic>
        <p:nvPicPr>
          <p:cNvPr id="25" name="Picture 24"/>
          <p:cNvPicPr>
            <a:picLocks noChangeAspect="1"/>
          </p:cNvPicPr>
          <p:nvPr/>
        </p:nvPicPr>
        <p:blipFill rotWithShape="1">
          <a:blip r:embed="rId3"/>
          <a:srcRect l="10407" t="14289" r="29045" b="15363"/>
          <a:stretch/>
        </p:blipFill>
        <p:spPr>
          <a:xfrm>
            <a:off x="8524663" y="3208462"/>
            <a:ext cx="1179418" cy="1096263"/>
          </a:xfrm>
          <a:prstGeom prst="rect">
            <a:avLst/>
          </a:prstGeom>
          <a:ln>
            <a:solidFill>
              <a:schemeClr val="tx1"/>
            </a:solidFill>
          </a:ln>
        </p:spPr>
      </p:pic>
      <p:cxnSp>
        <p:nvCxnSpPr>
          <p:cNvPr id="26" name="Shape 324"/>
          <p:cNvCxnSpPr>
            <a:cxnSpLocks/>
            <a:stCxn id="31" idx="3"/>
            <a:endCxn id="25" idx="1"/>
          </p:cNvCxnSpPr>
          <p:nvPr/>
        </p:nvCxnSpPr>
        <p:spPr>
          <a:xfrm>
            <a:off x="7232650" y="3747306"/>
            <a:ext cx="1292013" cy="9288"/>
          </a:xfrm>
          <a:prstGeom prst="straightConnector1">
            <a:avLst/>
          </a:prstGeom>
          <a:noFill/>
          <a:ln w="28575" cap="flat" cmpd="sng">
            <a:solidFill>
              <a:srgbClr val="7F7F7F"/>
            </a:solidFill>
            <a:prstDash val="solid"/>
            <a:miter/>
            <a:headEnd type="none" w="med" len="med"/>
            <a:tailEnd type="triangle" w="lg" len="lg"/>
          </a:ln>
        </p:spPr>
      </p:cxnSp>
      <p:sp>
        <p:nvSpPr>
          <p:cNvPr id="34" name="Shape 312"/>
          <p:cNvSpPr txBox="1">
            <a:spLocks noGrp="1"/>
          </p:cNvSpPr>
          <p:nvPr>
            <p:ph type="title"/>
          </p:nvPr>
        </p:nvSpPr>
        <p:spPr>
          <a:xfrm>
            <a:off x="609600" y="365125"/>
            <a:ext cx="10876547"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Nunito"/>
              <a:buNone/>
            </a:pPr>
            <a:r>
              <a:rPr lang="en-US" sz="4400" b="1" i="0" u="none" strike="noStrike" cap="none" dirty="0">
                <a:solidFill>
                  <a:srgbClr val="5F92C3"/>
                </a:solidFill>
                <a:latin typeface="+mj-lt"/>
                <a:ea typeface="Calibri" charset="0"/>
                <a:cs typeface="Calibri" charset="0"/>
                <a:sym typeface="Lato"/>
              </a:rPr>
              <a:t>Control plane models enable dev tools</a:t>
            </a:r>
            <a:br>
              <a:rPr lang="en-US" sz="4400" b="1" i="0" u="none" strike="noStrike" cap="none" dirty="0">
                <a:solidFill>
                  <a:srgbClr val="5F92C3"/>
                </a:solidFill>
                <a:latin typeface="+mj-lt"/>
                <a:ea typeface="Calibri" charset="0"/>
                <a:cs typeface="Calibri" charset="0"/>
                <a:sym typeface="Lato"/>
              </a:rPr>
            </a:br>
            <a:r>
              <a:rPr lang="en-US" sz="3600" dirty="0">
                <a:solidFill>
                  <a:schemeClr val="tx1"/>
                </a:solidFill>
                <a:latin typeface="+mj-lt"/>
                <a:ea typeface="Calibri" charset="0"/>
                <a:cs typeface="Calibri" charset="0"/>
                <a:sym typeface="Lato"/>
              </a:rPr>
              <a:t>Unit testing</a:t>
            </a:r>
            <a:endParaRPr lang="en-US" sz="3600" b="1" i="0" u="none" strike="noStrike" cap="none" dirty="0">
              <a:solidFill>
                <a:schemeClr val="tx1"/>
              </a:solidFill>
              <a:latin typeface="+mj-lt"/>
              <a:ea typeface="Calibri" charset="0"/>
              <a:cs typeface="Calibri" charset="0"/>
              <a:sym typeface="Lato"/>
            </a:endParaRPr>
          </a:p>
        </p:txBody>
      </p:sp>
      <p:sp>
        <p:nvSpPr>
          <p:cNvPr id="24" name="Rectangle 23"/>
          <p:cNvSpPr/>
          <p:nvPr/>
        </p:nvSpPr>
        <p:spPr>
          <a:xfrm>
            <a:off x="1026695" y="4009425"/>
            <a:ext cx="3240505" cy="1631216"/>
          </a:xfrm>
          <a:prstGeom prst="rect">
            <a:avLst/>
          </a:prstGeom>
          <a:ln>
            <a:solidFill>
              <a:schemeClr val="tx1"/>
            </a:solidFill>
          </a:ln>
        </p:spPr>
        <p:txBody>
          <a:bodyPr wrap="square">
            <a:spAutoFit/>
          </a:bodyPr>
          <a:lstStyle/>
          <a:p>
            <a:pPr marL="342900" indent="-342900">
              <a:buFont typeface="Arial" charset="0"/>
              <a:buChar char="•"/>
            </a:pPr>
            <a:r>
              <a:rPr lang="en-US" sz="2000" dirty="0">
                <a:latin typeface="+mn-lt"/>
                <a:ea typeface="Calibri" charset="0"/>
                <a:cs typeface="Calibri" charset="0"/>
              </a:rPr>
              <a:t>All devices must be password protected</a:t>
            </a:r>
          </a:p>
          <a:p>
            <a:pPr marL="342900" indent="-342900">
              <a:buFont typeface="Arial" charset="0"/>
              <a:buChar char="•"/>
            </a:pPr>
            <a:r>
              <a:rPr lang="en-US" sz="2000" dirty="0">
                <a:latin typeface="+mn-lt"/>
                <a:ea typeface="Calibri" charset="0"/>
                <a:cs typeface="Calibri" charset="0"/>
              </a:rPr>
              <a:t>All interface MTUs must be &gt;= 1500</a:t>
            </a:r>
          </a:p>
          <a:p>
            <a:pPr marL="342900" indent="-342900">
              <a:buFont typeface="Arial" charset="0"/>
              <a:buChar char="•"/>
            </a:pPr>
            <a:r>
              <a:rPr lang="mr-IN" sz="2000" dirty="0">
                <a:latin typeface="+mn-lt"/>
                <a:ea typeface="Calibri" charset="0"/>
                <a:cs typeface="Calibri" charset="0"/>
              </a:rPr>
              <a:t>……</a:t>
            </a:r>
            <a:endParaRPr lang="en-US" sz="2000" dirty="0">
              <a:latin typeface="+mn-lt"/>
              <a:ea typeface="Calibri" charset="0"/>
              <a:cs typeface="Calibri" charset="0"/>
            </a:endParaRPr>
          </a:p>
        </p:txBody>
      </p:sp>
      <p:sp>
        <p:nvSpPr>
          <p:cNvPr id="56" name="Shape 315"/>
          <p:cNvSpPr/>
          <p:nvPr/>
        </p:nvSpPr>
        <p:spPr>
          <a:xfrm>
            <a:off x="1778338" y="2882420"/>
            <a:ext cx="2301000" cy="820200"/>
          </a:xfrm>
          <a:prstGeom prst="roundRect">
            <a:avLst>
              <a:gd name="adj" fmla="val 16667"/>
            </a:avLst>
          </a:prstGeom>
          <a:solidFill>
            <a:srgbClr val="EFEFEF"/>
          </a:solid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dirty="0">
                <a:solidFill>
                  <a:schemeClr val="dk1"/>
                </a:solidFill>
                <a:latin typeface="+mn-lt"/>
                <a:ea typeface="Calibri"/>
                <a:cs typeface="Calibri"/>
                <a:sym typeface="Calibri"/>
              </a:rPr>
              <a:t>Configuration</a:t>
            </a:r>
          </a:p>
        </p:txBody>
      </p:sp>
      <p:cxnSp>
        <p:nvCxnSpPr>
          <p:cNvPr id="63" name="Shape 323"/>
          <p:cNvCxnSpPr>
            <a:cxnSpLocks/>
            <a:endCxn id="31" idx="1"/>
          </p:cNvCxnSpPr>
          <p:nvPr/>
        </p:nvCxnSpPr>
        <p:spPr>
          <a:xfrm>
            <a:off x="4079338" y="3292520"/>
            <a:ext cx="876891" cy="454786"/>
          </a:xfrm>
          <a:prstGeom prst="straightConnector1">
            <a:avLst/>
          </a:prstGeom>
          <a:noFill/>
          <a:ln w="38100" cap="flat" cmpd="sng">
            <a:solidFill>
              <a:srgbClr val="7F7F7F"/>
            </a:solidFill>
            <a:prstDash val="solid"/>
            <a:miter/>
            <a:headEnd type="none" w="med" len="med"/>
            <a:tailEnd type="triangle" w="lg" len="lg"/>
          </a:ln>
        </p:spPr>
      </p:cxnSp>
      <p:sp>
        <p:nvSpPr>
          <p:cNvPr id="80" name="Shape 325"/>
          <p:cNvSpPr/>
          <p:nvPr/>
        </p:nvSpPr>
        <p:spPr>
          <a:xfrm>
            <a:off x="4267201" y="2141505"/>
            <a:ext cx="4523874" cy="2116911"/>
          </a:xfrm>
          <a:prstGeom prst="arc">
            <a:avLst>
              <a:gd name="adj1" fmla="val 16200000"/>
              <a:gd name="adj2" fmla="val 21485177"/>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sp>
        <p:nvSpPr>
          <p:cNvPr id="81" name="Shape 326"/>
          <p:cNvSpPr/>
          <p:nvPr/>
        </p:nvSpPr>
        <p:spPr>
          <a:xfrm rot="-5400000">
            <a:off x="4925069" y="1150498"/>
            <a:ext cx="1361343" cy="3330167"/>
          </a:xfrm>
          <a:prstGeom prst="arc">
            <a:avLst>
              <a:gd name="adj1" fmla="val 16200000"/>
              <a:gd name="adj2" fmla="val 0"/>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pic>
        <p:nvPicPr>
          <p:cNvPr id="18" name="Shape 319" descr="Related image"/>
          <p:cNvPicPr preferRelativeResize="0"/>
          <p:nvPr/>
        </p:nvPicPr>
        <p:blipFill rotWithShape="1">
          <a:blip r:embed="rId4">
            <a:alphaModFix/>
          </a:blip>
          <a:srcRect/>
          <a:stretch/>
        </p:blipFill>
        <p:spPr>
          <a:xfrm>
            <a:off x="5728143" y="1690687"/>
            <a:ext cx="768909" cy="911332"/>
          </a:xfrm>
          <a:prstGeom prst="rect">
            <a:avLst/>
          </a:prstGeom>
          <a:noFill/>
          <a:ln>
            <a:noFill/>
          </a:ln>
        </p:spPr>
      </p:pic>
      <p:grpSp>
        <p:nvGrpSpPr>
          <p:cNvPr id="43" name="Group 42"/>
          <p:cNvGrpSpPr/>
          <p:nvPr/>
        </p:nvGrpSpPr>
        <p:grpSpPr>
          <a:xfrm>
            <a:off x="4956229" y="2897074"/>
            <a:ext cx="2276421" cy="1700463"/>
            <a:chOff x="4074695" y="4726101"/>
            <a:chExt cx="2679032" cy="1700463"/>
          </a:xfrm>
        </p:grpSpPr>
        <p:sp>
          <p:nvSpPr>
            <p:cNvPr id="44" name="Rounded Rectangle 43"/>
            <p:cNvSpPr/>
            <p:nvPr/>
          </p:nvSpPr>
          <p:spPr>
            <a:xfrm>
              <a:off x="4074695" y="4726101"/>
              <a:ext cx="2679032" cy="170046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p:nvPr/>
          </p:nvCxnSpPr>
          <p:spPr>
            <a:xfrm>
              <a:off x="5432174" y="5367730"/>
              <a:ext cx="0" cy="390716"/>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 xmlns:a16="http://schemas.microsoft.com/office/drawing/2014/main" id="{7BF6053C-6D96-4E80-B787-3136AE6CB659}"/>
              </a:ext>
            </a:extLst>
          </p:cNvPr>
          <p:cNvGrpSpPr/>
          <p:nvPr/>
        </p:nvGrpSpPr>
        <p:grpSpPr>
          <a:xfrm>
            <a:off x="5100377" y="3017985"/>
            <a:ext cx="1991245" cy="1432019"/>
            <a:chOff x="4248413" y="4891322"/>
            <a:chExt cx="1991245" cy="1432019"/>
          </a:xfrm>
        </p:grpSpPr>
        <p:sp>
          <p:nvSpPr>
            <p:cNvPr id="47" name="Rounded Rectangle 101">
              <a:extLst>
                <a:ext uri="{FF2B5EF4-FFF2-40B4-BE49-F238E27FC236}">
                  <a16:creationId xmlns="" xmlns:a16="http://schemas.microsoft.com/office/drawing/2014/main" id="{57447096-3F3E-4CE1-8E17-AF234FC95F6C}"/>
                </a:ext>
              </a:extLst>
            </p:cNvPr>
            <p:cNvSpPr/>
            <p:nvPr/>
          </p:nvSpPr>
          <p:spPr>
            <a:xfrm>
              <a:off x="4248413" y="4891322"/>
              <a:ext cx="1991245" cy="143201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nvGrpSpPr>
            <p:cNvPr id="48" name="Group 47">
              <a:extLst>
                <a:ext uri="{FF2B5EF4-FFF2-40B4-BE49-F238E27FC236}">
                  <a16:creationId xmlns="" xmlns:a16="http://schemas.microsoft.com/office/drawing/2014/main" id="{DE5D3FEC-F3D0-4699-8F27-EE012C4956F7}"/>
                </a:ext>
              </a:extLst>
            </p:cNvPr>
            <p:cNvGrpSpPr/>
            <p:nvPr/>
          </p:nvGrpSpPr>
          <p:grpSpPr>
            <a:xfrm>
              <a:off x="4405759" y="4911328"/>
              <a:ext cx="1656214" cy="1384323"/>
              <a:chOff x="4756062" y="2477555"/>
              <a:chExt cx="868934" cy="716451"/>
            </a:xfrm>
          </p:grpSpPr>
          <p:pic>
            <p:nvPicPr>
              <p:cNvPr id="49" name="Picture 48">
                <a:extLst>
                  <a:ext uri="{FF2B5EF4-FFF2-40B4-BE49-F238E27FC236}">
                    <a16:creationId xmlns="" xmlns:a16="http://schemas.microsoft.com/office/drawing/2014/main" id="{49C9DD0D-F1B8-4FED-AC42-02AC1C8A5BC0}"/>
                  </a:ext>
                </a:extLst>
              </p:cNvPr>
              <p:cNvPicPr>
                <a:picLocks noChangeAspect="1"/>
              </p:cNvPicPr>
              <p:nvPr/>
            </p:nvPicPr>
            <p:blipFill>
              <a:blip r:embed="rId5"/>
              <a:stretch>
                <a:fillRect/>
              </a:stretch>
            </p:blipFill>
            <p:spPr>
              <a:xfrm>
                <a:off x="4997450" y="2477555"/>
                <a:ext cx="464911" cy="464911"/>
              </a:xfrm>
              <a:prstGeom prst="rect">
                <a:avLst/>
              </a:prstGeom>
            </p:spPr>
          </p:pic>
          <p:pic>
            <p:nvPicPr>
              <p:cNvPr id="50" name="Picture 49">
                <a:extLst>
                  <a:ext uri="{FF2B5EF4-FFF2-40B4-BE49-F238E27FC236}">
                    <a16:creationId xmlns="" xmlns:a16="http://schemas.microsoft.com/office/drawing/2014/main" id="{FA3C4149-7524-4870-BDF0-9AEA7D58EADB}"/>
                  </a:ext>
                </a:extLst>
              </p:cNvPr>
              <p:cNvPicPr>
                <a:picLocks noChangeAspect="1"/>
              </p:cNvPicPr>
              <p:nvPr/>
            </p:nvPicPr>
            <p:blipFill>
              <a:blip r:embed="rId5"/>
              <a:stretch>
                <a:fillRect/>
              </a:stretch>
            </p:blipFill>
            <p:spPr>
              <a:xfrm>
                <a:off x="4756062" y="2642311"/>
                <a:ext cx="464911" cy="464911"/>
              </a:xfrm>
              <a:prstGeom prst="rect">
                <a:avLst/>
              </a:prstGeom>
            </p:spPr>
          </p:pic>
          <p:pic>
            <p:nvPicPr>
              <p:cNvPr id="51" name="Picture 50">
                <a:extLst>
                  <a:ext uri="{FF2B5EF4-FFF2-40B4-BE49-F238E27FC236}">
                    <a16:creationId xmlns="" xmlns:a16="http://schemas.microsoft.com/office/drawing/2014/main" id="{84EC8DA1-7DED-4A49-876F-F27E536A7562}"/>
                  </a:ext>
                </a:extLst>
              </p:cNvPr>
              <p:cNvPicPr>
                <a:picLocks noChangeAspect="1"/>
              </p:cNvPicPr>
              <p:nvPr/>
            </p:nvPicPr>
            <p:blipFill>
              <a:blip r:embed="rId5"/>
              <a:stretch>
                <a:fillRect/>
              </a:stretch>
            </p:blipFill>
            <p:spPr>
              <a:xfrm>
                <a:off x="5160085" y="2729095"/>
                <a:ext cx="464911" cy="464911"/>
              </a:xfrm>
              <a:prstGeom prst="rect">
                <a:avLst/>
              </a:prstGeom>
            </p:spPr>
          </p:pic>
        </p:grpSp>
      </p:grpSp>
    </p:spTree>
    <p:extLst>
      <p:ext uri="{BB962C8B-B14F-4D97-AF65-F5344CB8AC3E}">
        <p14:creationId xmlns:p14="http://schemas.microsoft.com/office/powerpoint/2010/main" val="346554985"/>
      </p:ext>
    </p:extLst>
  </p:cSld>
  <p:clrMapOvr>
    <a:masterClrMapping/>
  </p:clrMapOvr>
  <mc:AlternateContent xmlns:mc="http://schemas.openxmlformats.org/markup-compatibility/2006" xmlns:p14="http://schemas.microsoft.com/office/powerpoint/2010/main">
    <mc:Choice Requires="p14">
      <p:transition spd="slow" p14:dur="2000" advTm="16660"/>
    </mc:Choice>
    <mc:Fallback xmlns="">
      <p:transition spd="slow" advTm="1666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cxnSp>
        <p:nvCxnSpPr>
          <p:cNvPr id="313" name="Shape 313"/>
          <p:cNvCxnSpPr/>
          <p:nvPr/>
        </p:nvCxnSpPr>
        <p:spPr>
          <a:xfrm rot="10800000" flipH="1">
            <a:off x="9145498" y="4112056"/>
            <a:ext cx="605043" cy="2251"/>
          </a:xfrm>
          <a:prstGeom prst="straightConnector1">
            <a:avLst/>
          </a:prstGeom>
          <a:noFill/>
          <a:ln w="38100" cap="flat" cmpd="sng">
            <a:solidFill>
              <a:schemeClr val="accent6">
                <a:lumMod val="75000"/>
              </a:schemeClr>
            </a:solidFill>
            <a:prstDash val="solid"/>
            <a:miter/>
            <a:headEnd type="none" w="med" len="med"/>
            <a:tailEnd type="triangle" w="lg" len="lg"/>
          </a:ln>
        </p:spPr>
      </p:cxnSp>
      <p:sp>
        <p:nvSpPr>
          <p:cNvPr id="315" name="Shape 315"/>
          <p:cNvSpPr/>
          <p:nvPr/>
        </p:nvSpPr>
        <p:spPr>
          <a:xfrm>
            <a:off x="1778338" y="2882420"/>
            <a:ext cx="2301000" cy="820200"/>
          </a:xfrm>
          <a:prstGeom prst="roundRect">
            <a:avLst>
              <a:gd name="adj" fmla="val 16667"/>
            </a:avLst>
          </a:prstGeom>
          <a:solidFill>
            <a:srgbClr val="EFEFEF"/>
          </a:solid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a:solidFill>
                  <a:schemeClr val="dk1"/>
                </a:solidFill>
                <a:latin typeface="+mn-lt"/>
                <a:ea typeface="Calibri"/>
                <a:cs typeface="Calibri"/>
                <a:sym typeface="Calibri"/>
              </a:rPr>
              <a:t>Planned configuration</a:t>
            </a:r>
          </a:p>
        </p:txBody>
      </p:sp>
      <p:pic>
        <p:nvPicPr>
          <p:cNvPr id="316" name="Shape 316"/>
          <p:cNvPicPr preferRelativeResize="0"/>
          <p:nvPr/>
        </p:nvPicPr>
        <p:blipFill rotWithShape="1">
          <a:blip r:embed="rId3">
            <a:alphaModFix/>
          </a:blip>
          <a:srcRect t="12800" r="50672" b="20320"/>
          <a:stretch/>
        </p:blipFill>
        <p:spPr>
          <a:xfrm>
            <a:off x="8443748" y="3793586"/>
            <a:ext cx="701750" cy="641445"/>
          </a:xfrm>
          <a:prstGeom prst="rect">
            <a:avLst/>
          </a:prstGeom>
          <a:noFill/>
          <a:ln>
            <a:noFill/>
          </a:ln>
        </p:spPr>
      </p:pic>
      <p:pic>
        <p:nvPicPr>
          <p:cNvPr id="317" name="Shape 317"/>
          <p:cNvPicPr preferRelativeResize="0"/>
          <p:nvPr/>
        </p:nvPicPr>
        <p:blipFill rotWithShape="1">
          <a:blip r:embed="rId3">
            <a:alphaModFix/>
          </a:blip>
          <a:srcRect l="50209" t="13218" b="22748"/>
          <a:stretch/>
        </p:blipFill>
        <p:spPr>
          <a:xfrm>
            <a:off x="8518670" y="2931241"/>
            <a:ext cx="708325" cy="614150"/>
          </a:xfrm>
          <a:prstGeom prst="rect">
            <a:avLst/>
          </a:prstGeom>
          <a:noFill/>
          <a:ln>
            <a:noFill/>
          </a:ln>
        </p:spPr>
      </p:pic>
      <p:cxnSp>
        <p:nvCxnSpPr>
          <p:cNvPr id="320" name="Shape 320"/>
          <p:cNvCxnSpPr>
            <a:cxnSpLocks/>
            <a:stCxn id="23" idx="3"/>
            <a:endCxn id="317" idx="1"/>
          </p:cNvCxnSpPr>
          <p:nvPr/>
        </p:nvCxnSpPr>
        <p:spPr>
          <a:xfrm flipV="1">
            <a:off x="7232650" y="3238316"/>
            <a:ext cx="1286020" cy="508990"/>
          </a:xfrm>
          <a:prstGeom prst="straightConnector1">
            <a:avLst/>
          </a:prstGeom>
          <a:noFill/>
          <a:ln w="38100" cap="flat" cmpd="sng">
            <a:solidFill>
              <a:srgbClr val="7F7F7F"/>
            </a:solidFill>
            <a:prstDash val="solid"/>
            <a:miter/>
            <a:headEnd type="none" w="med" len="med"/>
            <a:tailEnd type="triangle" w="lg" len="lg"/>
          </a:ln>
        </p:spPr>
      </p:cxnSp>
      <p:cxnSp>
        <p:nvCxnSpPr>
          <p:cNvPr id="321" name="Shape 321"/>
          <p:cNvCxnSpPr>
            <a:cxnSpLocks/>
            <a:stCxn id="23" idx="3"/>
            <a:endCxn id="316" idx="1"/>
          </p:cNvCxnSpPr>
          <p:nvPr/>
        </p:nvCxnSpPr>
        <p:spPr>
          <a:xfrm>
            <a:off x="7232650" y="3747306"/>
            <a:ext cx="1211098" cy="367003"/>
          </a:xfrm>
          <a:prstGeom prst="straightConnector1">
            <a:avLst/>
          </a:prstGeom>
          <a:noFill/>
          <a:ln w="38100" cap="flat" cmpd="sng">
            <a:solidFill>
              <a:srgbClr val="7F7F7F"/>
            </a:solidFill>
            <a:prstDash val="solid"/>
            <a:miter/>
            <a:headEnd type="none" w="med" len="med"/>
            <a:tailEnd type="triangle" w="lg" len="lg"/>
          </a:ln>
        </p:spPr>
      </p:cxnSp>
      <p:sp>
        <p:nvSpPr>
          <p:cNvPr id="322" name="Shape 322"/>
          <p:cNvSpPr/>
          <p:nvPr/>
        </p:nvSpPr>
        <p:spPr>
          <a:xfrm>
            <a:off x="9750541" y="3833927"/>
            <a:ext cx="1645920" cy="556260"/>
          </a:xfrm>
          <a:prstGeom prst="ellipse">
            <a:avLst/>
          </a:prstGeom>
          <a:no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a:solidFill>
                  <a:schemeClr val="dk1"/>
                </a:solidFill>
                <a:latin typeface="+mn-lt"/>
                <a:ea typeface="Calibri"/>
                <a:cs typeface="Calibri"/>
                <a:sym typeface="Calibri"/>
              </a:rPr>
              <a:t>Deploy</a:t>
            </a:r>
          </a:p>
        </p:txBody>
      </p:sp>
      <p:cxnSp>
        <p:nvCxnSpPr>
          <p:cNvPr id="323" name="Shape 323"/>
          <p:cNvCxnSpPr>
            <a:cxnSpLocks/>
            <a:stCxn id="315" idx="3"/>
            <a:endCxn id="23" idx="1"/>
          </p:cNvCxnSpPr>
          <p:nvPr/>
        </p:nvCxnSpPr>
        <p:spPr>
          <a:xfrm>
            <a:off x="4079338" y="3292520"/>
            <a:ext cx="876891" cy="454786"/>
          </a:xfrm>
          <a:prstGeom prst="straightConnector1">
            <a:avLst/>
          </a:prstGeom>
          <a:noFill/>
          <a:ln w="38100" cap="flat" cmpd="sng">
            <a:solidFill>
              <a:srgbClr val="7F7F7F"/>
            </a:solidFill>
            <a:prstDash val="solid"/>
            <a:miter/>
            <a:headEnd type="none" w="med" len="med"/>
            <a:tailEnd type="triangle" w="lg" len="lg"/>
          </a:ln>
        </p:spPr>
      </p:cxnSp>
      <p:cxnSp>
        <p:nvCxnSpPr>
          <p:cNvPr id="324" name="Shape 324"/>
          <p:cNvCxnSpPr>
            <a:cxnSpLocks/>
            <a:stCxn id="28" idx="3"/>
            <a:endCxn id="23" idx="1"/>
          </p:cNvCxnSpPr>
          <p:nvPr/>
        </p:nvCxnSpPr>
        <p:spPr>
          <a:xfrm flipV="1">
            <a:off x="3937481" y="3747306"/>
            <a:ext cx="1018748" cy="1210862"/>
          </a:xfrm>
          <a:prstGeom prst="straightConnector1">
            <a:avLst/>
          </a:prstGeom>
          <a:noFill/>
          <a:ln w="38100" cap="flat" cmpd="sng">
            <a:solidFill>
              <a:srgbClr val="7F7F7F"/>
            </a:solidFill>
            <a:prstDash val="solid"/>
            <a:miter/>
            <a:headEnd type="none" w="med" len="med"/>
            <a:tailEnd type="triangle" w="lg" len="lg"/>
          </a:ln>
        </p:spPr>
      </p:cxnSp>
      <p:sp>
        <p:nvSpPr>
          <p:cNvPr id="325" name="Shape 325"/>
          <p:cNvSpPr/>
          <p:nvPr/>
        </p:nvSpPr>
        <p:spPr>
          <a:xfrm>
            <a:off x="4267201" y="2141506"/>
            <a:ext cx="4523874" cy="1364434"/>
          </a:xfrm>
          <a:prstGeom prst="arc">
            <a:avLst>
              <a:gd name="adj1" fmla="val 16200000"/>
              <a:gd name="adj2" fmla="val 21485177"/>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sp>
        <p:nvSpPr>
          <p:cNvPr id="326" name="Shape 326"/>
          <p:cNvSpPr/>
          <p:nvPr/>
        </p:nvSpPr>
        <p:spPr>
          <a:xfrm rot="-5400000">
            <a:off x="4925069" y="1150498"/>
            <a:ext cx="1361343" cy="3330167"/>
          </a:xfrm>
          <a:prstGeom prst="arc">
            <a:avLst>
              <a:gd name="adj1" fmla="val 16200000"/>
              <a:gd name="adj2" fmla="val 0"/>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sp>
        <p:nvSpPr>
          <p:cNvPr id="28" name="TextBox 27"/>
          <p:cNvSpPr txBox="1"/>
          <p:nvPr/>
        </p:nvSpPr>
        <p:spPr>
          <a:xfrm>
            <a:off x="898358" y="3988672"/>
            <a:ext cx="3039123" cy="1938992"/>
          </a:xfrm>
          <a:prstGeom prst="rect">
            <a:avLst/>
          </a:prstGeom>
          <a:noFill/>
          <a:ln>
            <a:solidFill>
              <a:schemeClr val="tx1"/>
            </a:solidFill>
          </a:ln>
        </p:spPr>
        <p:txBody>
          <a:bodyPr wrap="square" rtlCol="0">
            <a:spAutoFit/>
          </a:bodyPr>
          <a:lstStyle/>
          <a:p>
            <a:pPr marL="342900" indent="-342900">
              <a:buFont typeface="Arial" charset="0"/>
              <a:buChar char="•"/>
            </a:pPr>
            <a:r>
              <a:rPr lang="en-US" sz="2000" dirty="0">
                <a:latin typeface="+mn-lt"/>
                <a:ea typeface="Calibri" charset="0"/>
                <a:cs typeface="Calibri" charset="0"/>
              </a:rPr>
              <a:t>DNS server should be globally reachable</a:t>
            </a:r>
          </a:p>
          <a:p>
            <a:pPr marL="342900" indent="-342900">
              <a:buFont typeface="Arial" charset="0"/>
              <a:buChar char="•"/>
            </a:pPr>
            <a:r>
              <a:rPr lang="en-US" sz="2000" dirty="0">
                <a:latin typeface="+mn-lt"/>
                <a:ea typeface="Calibri" charset="0"/>
                <a:cs typeface="Calibri" charset="0"/>
              </a:rPr>
              <a:t>No connectivity loss upon any single-interface failure</a:t>
            </a:r>
          </a:p>
          <a:p>
            <a:pPr marL="342900" indent="-342900">
              <a:buFont typeface="Arial" charset="0"/>
              <a:buChar char="•"/>
            </a:pPr>
            <a:r>
              <a:rPr lang="mr-IN" sz="2000" dirty="0">
                <a:latin typeface="+mn-lt"/>
                <a:ea typeface="Calibri" charset="0"/>
                <a:cs typeface="Calibri" charset="0"/>
              </a:rPr>
              <a:t>……</a:t>
            </a:r>
            <a:endParaRPr lang="en-US" sz="2000" dirty="0">
              <a:latin typeface="+mn-lt"/>
              <a:ea typeface="Calibri" charset="0"/>
              <a:cs typeface="Calibri" charset="0"/>
            </a:endParaRPr>
          </a:p>
        </p:txBody>
      </p:sp>
      <p:sp>
        <p:nvSpPr>
          <p:cNvPr id="31" name="Shape 312"/>
          <p:cNvSpPr txBox="1">
            <a:spLocks noGrp="1"/>
          </p:cNvSpPr>
          <p:nvPr>
            <p:ph type="title"/>
          </p:nvPr>
        </p:nvSpPr>
        <p:spPr>
          <a:xfrm>
            <a:off x="609600" y="365125"/>
            <a:ext cx="10876547"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Nunito"/>
              <a:buNone/>
            </a:pPr>
            <a:r>
              <a:rPr lang="en-US" sz="4400" b="1" i="0" u="none" strike="noStrike" cap="none" dirty="0">
                <a:solidFill>
                  <a:srgbClr val="5F92C3"/>
                </a:solidFill>
                <a:latin typeface="+mj-lt"/>
                <a:ea typeface="Calibri" charset="0"/>
                <a:cs typeface="Calibri" charset="0"/>
                <a:sym typeface="Lato"/>
              </a:rPr>
              <a:t>Control plane models enable dev tools</a:t>
            </a:r>
            <a:br>
              <a:rPr lang="en-US" sz="4400" b="1" i="0" u="none" strike="noStrike" cap="none" dirty="0">
                <a:solidFill>
                  <a:srgbClr val="5F92C3"/>
                </a:solidFill>
                <a:latin typeface="+mj-lt"/>
                <a:ea typeface="Calibri" charset="0"/>
                <a:cs typeface="Calibri" charset="0"/>
                <a:sym typeface="Lato"/>
              </a:rPr>
            </a:br>
            <a:r>
              <a:rPr lang="en-US" sz="3600" dirty="0">
                <a:solidFill>
                  <a:schemeClr val="tx1"/>
                </a:solidFill>
                <a:latin typeface="+mj-lt"/>
                <a:ea typeface="Calibri" charset="0"/>
                <a:cs typeface="Calibri" charset="0"/>
                <a:sym typeface="Lato"/>
              </a:rPr>
              <a:t>Continuous integration</a:t>
            </a:r>
            <a:endParaRPr lang="en-US" sz="3600" b="1" i="0" u="none" strike="noStrike" cap="none" dirty="0">
              <a:solidFill>
                <a:schemeClr val="tx1"/>
              </a:solidFill>
              <a:latin typeface="+mj-lt"/>
              <a:ea typeface="Calibri" charset="0"/>
              <a:cs typeface="Calibri" charset="0"/>
              <a:sym typeface="Lato"/>
            </a:endParaRPr>
          </a:p>
        </p:txBody>
      </p:sp>
      <p:pic>
        <p:nvPicPr>
          <p:cNvPr id="22" name="Shape 319" descr="Related image"/>
          <p:cNvPicPr preferRelativeResize="0"/>
          <p:nvPr/>
        </p:nvPicPr>
        <p:blipFill rotWithShape="1">
          <a:blip r:embed="rId4">
            <a:alphaModFix/>
          </a:blip>
          <a:srcRect/>
          <a:stretch/>
        </p:blipFill>
        <p:spPr>
          <a:xfrm>
            <a:off x="5728143" y="1690687"/>
            <a:ext cx="768909" cy="911332"/>
          </a:xfrm>
          <a:prstGeom prst="rect">
            <a:avLst/>
          </a:prstGeom>
          <a:noFill/>
          <a:ln>
            <a:noFill/>
          </a:ln>
        </p:spPr>
      </p:pic>
      <p:grpSp>
        <p:nvGrpSpPr>
          <p:cNvPr id="42" name="Group 41"/>
          <p:cNvGrpSpPr/>
          <p:nvPr/>
        </p:nvGrpSpPr>
        <p:grpSpPr>
          <a:xfrm>
            <a:off x="4956229" y="2897074"/>
            <a:ext cx="2276421" cy="1700463"/>
            <a:chOff x="4074695" y="4726101"/>
            <a:chExt cx="2679032" cy="1700463"/>
          </a:xfrm>
        </p:grpSpPr>
        <p:sp>
          <p:nvSpPr>
            <p:cNvPr id="43" name="Rounded Rectangle 42"/>
            <p:cNvSpPr/>
            <p:nvPr/>
          </p:nvSpPr>
          <p:spPr>
            <a:xfrm>
              <a:off x="4074695" y="4726101"/>
              <a:ext cx="2679032" cy="170046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5432174" y="5367730"/>
              <a:ext cx="0" cy="390716"/>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 xmlns:a16="http://schemas.microsoft.com/office/drawing/2014/main" id="{7BF6053C-6D96-4E80-B787-3136AE6CB659}"/>
              </a:ext>
            </a:extLst>
          </p:cNvPr>
          <p:cNvGrpSpPr/>
          <p:nvPr/>
        </p:nvGrpSpPr>
        <p:grpSpPr>
          <a:xfrm>
            <a:off x="5100377" y="3017985"/>
            <a:ext cx="1991245" cy="1432019"/>
            <a:chOff x="4248413" y="4891322"/>
            <a:chExt cx="1991245" cy="1432019"/>
          </a:xfrm>
        </p:grpSpPr>
        <p:sp>
          <p:nvSpPr>
            <p:cNvPr id="46" name="Rounded Rectangle 101">
              <a:extLst>
                <a:ext uri="{FF2B5EF4-FFF2-40B4-BE49-F238E27FC236}">
                  <a16:creationId xmlns="" xmlns:a16="http://schemas.microsoft.com/office/drawing/2014/main" id="{57447096-3F3E-4CE1-8E17-AF234FC95F6C}"/>
                </a:ext>
              </a:extLst>
            </p:cNvPr>
            <p:cNvSpPr/>
            <p:nvPr/>
          </p:nvSpPr>
          <p:spPr>
            <a:xfrm>
              <a:off x="4248413" y="4891322"/>
              <a:ext cx="1991245" cy="143201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nvGrpSpPr>
            <p:cNvPr id="47" name="Group 46">
              <a:extLst>
                <a:ext uri="{FF2B5EF4-FFF2-40B4-BE49-F238E27FC236}">
                  <a16:creationId xmlns="" xmlns:a16="http://schemas.microsoft.com/office/drawing/2014/main" id="{DE5D3FEC-F3D0-4699-8F27-EE012C4956F7}"/>
                </a:ext>
              </a:extLst>
            </p:cNvPr>
            <p:cNvGrpSpPr/>
            <p:nvPr/>
          </p:nvGrpSpPr>
          <p:grpSpPr>
            <a:xfrm>
              <a:off x="4405759" y="4911328"/>
              <a:ext cx="1656214" cy="1384323"/>
              <a:chOff x="4756062" y="2477555"/>
              <a:chExt cx="868934" cy="716451"/>
            </a:xfrm>
          </p:grpSpPr>
          <p:pic>
            <p:nvPicPr>
              <p:cNvPr id="48" name="Picture 47">
                <a:extLst>
                  <a:ext uri="{FF2B5EF4-FFF2-40B4-BE49-F238E27FC236}">
                    <a16:creationId xmlns="" xmlns:a16="http://schemas.microsoft.com/office/drawing/2014/main" id="{49C9DD0D-F1B8-4FED-AC42-02AC1C8A5BC0}"/>
                  </a:ext>
                </a:extLst>
              </p:cNvPr>
              <p:cNvPicPr>
                <a:picLocks noChangeAspect="1"/>
              </p:cNvPicPr>
              <p:nvPr/>
            </p:nvPicPr>
            <p:blipFill>
              <a:blip r:embed="rId5"/>
              <a:stretch>
                <a:fillRect/>
              </a:stretch>
            </p:blipFill>
            <p:spPr>
              <a:xfrm>
                <a:off x="4997450" y="2477555"/>
                <a:ext cx="464911" cy="464911"/>
              </a:xfrm>
              <a:prstGeom prst="rect">
                <a:avLst/>
              </a:prstGeom>
            </p:spPr>
          </p:pic>
          <p:pic>
            <p:nvPicPr>
              <p:cNvPr id="49" name="Picture 48">
                <a:extLst>
                  <a:ext uri="{FF2B5EF4-FFF2-40B4-BE49-F238E27FC236}">
                    <a16:creationId xmlns="" xmlns:a16="http://schemas.microsoft.com/office/drawing/2014/main" id="{FA3C4149-7524-4870-BDF0-9AEA7D58EADB}"/>
                  </a:ext>
                </a:extLst>
              </p:cNvPr>
              <p:cNvPicPr>
                <a:picLocks noChangeAspect="1"/>
              </p:cNvPicPr>
              <p:nvPr/>
            </p:nvPicPr>
            <p:blipFill>
              <a:blip r:embed="rId5"/>
              <a:stretch>
                <a:fillRect/>
              </a:stretch>
            </p:blipFill>
            <p:spPr>
              <a:xfrm>
                <a:off x="4756062" y="2642311"/>
                <a:ext cx="464911" cy="464911"/>
              </a:xfrm>
              <a:prstGeom prst="rect">
                <a:avLst/>
              </a:prstGeom>
            </p:spPr>
          </p:pic>
          <p:pic>
            <p:nvPicPr>
              <p:cNvPr id="50" name="Picture 49">
                <a:extLst>
                  <a:ext uri="{FF2B5EF4-FFF2-40B4-BE49-F238E27FC236}">
                    <a16:creationId xmlns="" xmlns:a16="http://schemas.microsoft.com/office/drawing/2014/main" id="{84EC8DA1-7DED-4A49-876F-F27E536A7562}"/>
                  </a:ext>
                </a:extLst>
              </p:cNvPr>
              <p:cNvPicPr>
                <a:picLocks noChangeAspect="1"/>
              </p:cNvPicPr>
              <p:nvPr/>
            </p:nvPicPr>
            <p:blipFill>
              <a:blip r:embed="rId5"/>
              <a:stretch>
                <a:fillRect/>
              </a:stretch>
            </p:blipFill>
            <p:spPr>
              <a:xfrm>
                <a:off x="5160085" y="2729095"/>
                <a:ext cx="464911" cy="464911"/>
              </a:xfrm>
              <a:prstGeom prst="rect">
                <a:avLst/>
              </a:prstGeom>
            </p:spPr>
          </p:pic>
        </p:grpSp>
      </p:grpSp>
    </p:spTree>
    <p:extLst>
      <p:ext uri="{BB962C8B-B14F-4D97-AF65-F5344CB8AC3E}">
        <p14:creationId xmlns:p14="http://schemas.microsoft.com/office/powerpoint/2010/main" val="2112060529"/>
      </p:ext>
    </p:extLst>
  </p:cSld>
  <p:clrMapOvr>
    <a:masterClrMapping/>
  </p:clrMapOvr>
  <mc:AlternateContent xmlns:mc="http://schemas.openxmlformats.org/markup-compatibility/2006" xmlns:p14="http://schemas.microsoft.com/office/powerpoint/2010/main">
    <mc:Choice Requires="p14">
      <p:transition spd="slow" p14:dur="2000" advTm="32001"/>
    </mc:Choice>
    <mc:Fallback xmlns="">
      <p:transition spd="slow" advTm="3200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cxnSp>
        <p:nvCxnSpPr>
          <p:cNvPr id="323" name="Shape 323"/>
          <p:cNvCxnSpPr>
            <a:cxnSpLocks/>
          </p:cNvCxnSpPr>
          <p:nvPr/>
        </p:nvCxnSpPr>
        <p:spPr>
          <a:xfrm>
            <a:off x="4079338" y="3292520"/>
            <a:ext cx="876891" cy="454786"/>
          </a:xfrm>
          <a:prstGeom prst="straightConnector1">
            <a:avLst/>
          </a:prstGeom>
          <a:noFill/>
          <a:ln w="38100" cap="flat" cmpd="sng">
            <a:solidFill>
              <a:srgbClr val="7F7F7F"/>
            </a:solidFill>
            <a:prstDash val="solid"/>
            <a:miter/>
            <a:headEnd type="none" w="med" len="med"/>
            <a:tailEnd type="triangle" w="lg" len="lg"/>
          </a:ln>
        </p:spPr>
      </p:cxnSp>
      <p:cxnSp>
        <p:nvCxnSpPr>
          <p:cNvPr id="324" name="Shape 324"/>
          <p:cNvCxnSpPr>
            <a:cxnSpLocks/>
            <a:stCxn id="49" idx="3"/>
          </p:cNvCxnSpPr>
          <p:nvPr/>
        </p:nvCxnSpPr>
        <p:spPr>
          <a:xfrm flipV="1">
            <a:off x="4079338" y="3747307"/>
            <a:ext cx="876891" cy="651206"/>
          </a:xfrm>
          <a:prstGeom prst="straightConnector1">
            <a:avLst/>
          </a:prstGeom>
          <a:noFill/>
          <a:ln w="38100" cap="flat" cmpd="sng">
            <a:solidFill>
              <a:srgbClr val="7F7F7F"/>
            </a:solidFill>
            <a:prstDash val="solid"/>
            <a:miter/>
            <a:headEnd type="none" w="med" len="med"/>
            <a:tailEnd type="triangle" w="lg" len="lg"/>
          </a:ln>
        </p:spPr>
      </p:cxnSp>
      <p:sp>
        <p:nvSpPr>
          <p:cNvPr id="28" name="TextBox 27"/>
          <p:cNvSpPr txBox="1"/>
          <p:nvPr/>
        </p:nvSpPr>
        <p:spPr>
          <a:xfrm>
            <a:off x="8050791" y="2934679"/>
            <a:ext cx="3387234" cy="1631216"/>
          </a:xfrm>
          <a:prstGeom prst="rect">
            <a:avLst/>
          </a:prstGeom>
          <a:noFill/>
          <a:ln>
            <a:solidFill>
              <a:schemeClr val="tx1"/>
            </a:solidFill>
          </a:ln>
        </p:spPr>
        <p:txBody>
          <a:bodyPr wrap="square" rtlCol="0">
            <a:spAutoFit/>
          </a:bodyPr>
          <a:lstStyle/>
          <a:p>
            <a:pPr marL="342900" indent="-342900">
              <a:buFont typeface="Arial" charset="0"/>
              <a:buChar char="•"/>
            </a:pPr>
            <a:r>
              <a:rPr lang="en-US" sz="2000" dirty="0">
                <a:latin typeface="+mn-lt"/>
              </a:rPr>
              <a:t>Flow A is blocked in the planned configuration</a:t>
            </a:r>
          </a:p>
          <a:p>
            <a:pPr marL="342900" indent="-342900">
              <a:buFont typeface="Arial" charset="0"/>
              <a:buChar char="•"/>
            </a:pPr>
            <a:r>
              <a:rPr lang="en-US" sz="2000" dirty="0">
                <a:latin typeface="+mn-lt"/>
              </a:rPr>
              <a:t>Flow B takes a different path</a:t>
            </a:r>
          </a:p>
          <a:p>
            <a:pPr marL="342900" indent="-342900">
              <a:buFont typeface="Arial" charset="0"/>
              <a:buChar char="•"/>
            </a:pPr>
            <a:r>
              <a:rPr lang="mr-IN" sz="2000" dirty="0">
                <a:latin typeface="+mn-lt"/>
              </a:rPr>
              <a:t>……</a:t>
            </a:r>
            <a:endParaRPr lang="en-US" sz="2000" dirty="0">
              <a:latin typeface="+mn-lt"/>
            </a:endParaRPr>
          </a:p>
        </p:txBody>
      </p:sp>
      <p:cxnSp>
        <p:nvCxnSpPr>
          <p:cNvPr id="19" name="Shape 336"/>
          <p:cNvCxnSpPr>
            <a:cxnSpLocks/>
            <a:stCxn id="20" idx="3"/>
            <a:endCxn id="28" idx="1"/>
          </p:cNvCxnSpPr>
          <p:nvPr/>
        </p:nvCxnSpPr>
        <p:spPr>
          <a:xfrm>
            <a:off x="7232650" y="3747306"/>
            <a:ext cx="818141" cy="2981"/>
          </a:xfrm>
          <a:prstGeom prst="straightConnector1">
            <a:avLst/>
          </a:prstGeom>
          <a:noFill/>
          <a:ln w="38100" cap="flat" cmpd="sng">
            <a:solidFill>
              <a:srgbClr val="7F7F7F"/>
            </a:solidFill>
            <a:prstDash val="solid"/>
            <a:miter/>
            <a:headEnd type="none" w="med" len="med"/>
            <a:tailEnd type="triangle" w="lg" len="lg"/>
          </a:ln>
        </p:spPr>
      </p:cxnSp>
      <p:sp>
        <p:nvSpPr>
          <p:cNvPr id="24" name="Shape 312"/>
          <p:cNvSpPr txBox="1">
            <a:spLocks noGrp="1"/>
          </p:cNvSpPr>
          <p:nvPr>
            <p:ph type="title"/>
          </p:nvPr>
        </p:nvSpPr>
        <p:spPr>
          <a:xfrm>
            <a:off x="609600" y="365125"/>
            <a:ext cx="10876547"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Nunito"/>
              <a:buNone/>
            </a:pPr>
            <a:r>
              <a:rPr lang="en-US" sz="4400" b="1" i="0" u="none" strike="noStrike" cap="none" dirty="0">
                <a:solidFill>
                  <a:srgbClr val="5F92C3"/>
                </a:solidFill>
                <a:latin typeface="+mj-lt"/>
                <a:ea typeface="Calibri" charset="0"/>
                <a:cs typeface="Calibri" charset="0"/>
                <a:sym typeface="Lato"/>
              </a:rPr>
              <a:t>Control plane models enable dev tools</a:t>
            </a:r>
            <a:br>
              <a:rPr lang="en-US" sz="4400" b="1" i="0" u="none" strike="noStrike" cap="none" dirty="0">
                <a:solidFill>
                  <a:srgbClr val="5F92C3"/>
                </a:solidFill>
                <a:latin typeface="+mj-lt"/>
                <a:ea typeface="Calibri" charset="0"/>
                <a:cs typeface="Calibri" charset="0"/>
                <a:sym typeface="Lato"/>
              </a:rPr>
            </a:br>
            <a:r>
              <a:rPr lang="en-US" sz="3600" dirty="0">
                <a:solidFill>
                  <a:schemeClr val="tx1"/>
                </a:solidFill>
                <a:latin typeface="+mj-lt"/>
                <a:ea typeface="Calibri" charset="0"/>
                <a:cs typeface="Calibri" charset="0"/>
                <a:sym typeface="Lato"/>
              </a:rPr>
              <a:t>Change analysis</a:t>
            </a:r>
            <a:endParaRPr lang="en-US" sz="3600" b="1" i="0" u="none" strike="noStrike" cap="none" dirty="0">
              <a:solidFill>
                <a:schemeClr val="tx1"/>
              </a:solidFill>
              <a:latin typeface="+mj-lt"/>
              <a:ea typeface="Calibri" charset="0"/>
              <a:cs typeface="Calibri" charset="0"/>
              <a:sym typeface="Lato"/>
            </a:endParaRPr>
          </a:p>
        </p:txBody>
      </p:sp>
      <p:sp>
        <p:nvSpPr>
          <p:cNvPr id="66" name="Shape 325"/>
          <p:cNvSpPr/>
          <p:nvPr/>
        </p:nvSpPr>
        <p:spPr>
          <a:xfrm>
            <a:off x="4267201" y="2141506"/>
            <a:ext cx="4523874" cy="1364434"/>
          </a:xfrm>
          <a:prstGeom prst="arc">
            <a:avLst>
              <a:gd name="adj1" fmla="val 16200000"/>
              <a:gd name="adj2" fmla="val 21485177"/>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sp>
        <p:nvSpPr>
          <p:cNvPr id="67" name="Shape 326"/>
          <p:cNvSpPr/>
          <p:nvPr/>
        </p:nvSpPr>
        <p:spPr>
          <a:xfrm rot="-5400000">
            <a:off x="4925069" y="1150498"/>
            <a:ext cx="1361343" cy="3330167"/>
          </a:xfrm>
          <a:prstGeom prst="arc">
            <a:avLst>
              <a:gd name="adj1" fmla="val 16200000"/>
              <a:gd name="adj2" fmla="val 0"/>
            </a:avLst>
          </a:prstGeom>
          <a:noFill/>
          <a:ln w="38100" cap="flat" cmpd="sng">
            <a:solidFill>
              <a:srgbClr val="7F7F7F"/>
            </a:solidFill>
            <a:prstDash val="dash"/>
            <a:miter/>
            <a:headEnd type="stealth" w="lg" len="lg"/>
            <a:tailEnd type="none" w="med" len="med"/>
          </a:ln>
        </p:spPr>
        <p:txBody>
          <a:bodyPr lIns="91425" tIns="45700" rIns="91425" bIns="45700" anchor="ctr" anchorCtr="0">
            <a:noAutofit/>
          </a:bodyPr>
          <a:lstStyle/>
          <a:p>
            <a:pPr marL="0" marR="0" lvl="0" indent="0" algn="ctr" rtl="0">
              <a:spcBef>
                <a:spcPts val="0"/>
              </a:spcBef>
              <a:buNone/>
            </a:pPr>
            <a:endParaRPr sz="2000">
              <a:solidFill>
                <a:schemeClr val="dk1"/>
              </a:solidFill>
              <a:latin typeface="+mn-lt"/>
              <a:ea typeface="Calibri"/>
              <a:cs typeface="Calibri"/>
              <a:sym typeface="Calibri"/>
            </a:endParaRPr>
          </a:p>
        </p:txBody>
      </p:sp>
      <p:pic>
        <p:nvPicPr>
          <p:cNvPr id="18" name="Shape 319" descr="Related image"/>
          <p:cNvPicPr preferRelativeResize="0"/>
          <p:nvPr/>
        </p:nvPicPr>
        <p:blipFill rotWithShape="1">
          <a:blip r:embed="rId3">
            <a:alphaModFix/>
          </a:blip>
          <a:srcRect/>
          <a:stretch/>
        </p:blipFill>
        <p:spPr>
          <a:xfrm>
            <a:off x="5728143" y="1690687"/>
            <a:ext cx="768909" cy="911332"/>
          </a:xfrm>
          <a:prstGeom prst="rect">
            <a:avLst/>
          </a:prstGeom>
          <a:noFill/>
          <a:ln>
            <a:noFill/>
          </a:ln>
        </p:spPr>
      </p:pic>
      <p:grpSp>
        <p:nvGrpSpPr>
          <p:cNvPr id="39" name="Group 38"/>
          <p:cNvGrpSpPr/>
          <p:nvPr/>
        </p:nvGrpSpPr>
        <p:grpSpPr>
          <a:xfrm>
            <a:off x="4956229" y="2897074"/>
            <a:ext cx="2276421" cy="1700463"/>
            <a:chOff x="4074695" y="4726101"/>
            <a:chExt cx="2679032" cy="1700463"/>
          </a:xfrm>
        </p:grpSpPr>
        <p:sp>
          <p:nvSpPr>
            <p:cNvPr id="40" name="Rounded Rectangle 39"/>
            <p:cNvSpPr/>
            <p:nvPr/>
          </p:nvSpPr>
          <p:spPr>
            <a:xfrm>
              <a:off x="4074695" y="4726101"/>
              <a:ext cx="2679032" cy="170046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a:off x="5432174" y="5367730"/>
              <a:ext cx="0" cy="390716"/>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 xmlns:a16="http://schemas.microsoft.com/office/drawing/2014/main" id="{7BF6053C-6D96-4E80-B787-3136AE6CB659}"/>
              </a:ext>
            </a:extLst>
          </p:cNvPr>
          <p:cNvGrpSpPr/>
          <p:nvPr/>
        </p:nvGrpSpPr>
        <p:grpSpPr>
          <a:xfrm>
            <a:off x="5100377" y="3017985"/>
            <a:ext cx="1991245" cy="1432019"/>
            <a:chOff x="4248413" y="4891322"/>
            <a:chExt cx="1991245" cy="1432019"/>
          </a:xfrm>
        </p:grpSpPr>
        <p:sp>
          <p:nvSpPr>
            <p:cNvPr id="43" name="Rounded Rectangle 101">
              <a:extLst>
                <a:ext uri="{FF2B5EF4-FFF2-40B4-BE49-F238E27FC236}">
                  <a16:creationId xmlns="" xmlns:a16="http://schemas.microsoft.com/office/drawing/2014/main" id="{57447096-3F3E-4CE1-8E17-AF234FC95F6C}"/>
                </a:ext>
              </a:extLst>
            </p:cNvPr>
            <p:cNvSpPr/>
            <p:nvPr/>
          </p:nvSpPr>
          <p:spPr>
            <a:xfrm>
              <a:off x="4248413" y="4891322"/>
              <a:ext cx="1991245" cy="143201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endParaRPr>
            </a:p>
          </p:txBody>
        </p:sp>
        <p:grpSp>
          <p:nvGrpSpPr>
            <p:cNvPr id="44" name="Group 43">
              <a:extLst>
                <a:ext uri="{FF2B5EF4-FFF2-40B4-BE49-F238E27FC236}">
                  <a16:creationId xmlns="" xmlns:a16="http://schemas.microsoft.com/office/drawing/2014/main" id="{DE5D3FEC-F3D0-4699-8F27-EE012C4956F7}"/>
                </a:ext>
              </a:extLst>
            </p:cNvPr>
            <p:cNvGrpSpPr/>
            <p:nvPr/>
          </p:nvGrpSpPr>
          <p:grpSpPr>
            <a:xfrm>
              <a:off x="4405759" y="4911328"/>
              <a:ext cx="1656214" cy="1384323"/>
              <a:chOff x="4756062" y="2477555"/>
              <a:chExt cx="868934" cy="716451"/>
            </a:xfrm>
          </p:grpSpPr>
          <p:pic>
            <p:nvPicPr>
              <p:cNvPr id="45" name="Picture 44">
                <a:extLst>
                  <a:ext uri="{FF2B5EF4-FFF2-40B4-BE49-F238E27FC236}">
                    <a16:creationId xmlns="" xmlns:a16="http://schemas.microsoft.com/office/drawing/2014/main" id="{49C9DD0D-F1B8-4FED-AC42-02AC1C8A5BC0}"/>
                  </a:ext>
                </a:extLst>
              </p:cNvPr>
              <p:cNvPicPr>
                <a:picLocks noChangeAspect="1"/>
              </p:cNvPicPr>
              <p:nvPr/>
            </p:nvPicPr>
            <p:blipFill>
              <a:blip r:embed="rId4"/>
              <a:stretch>
                <a:fillRect/>
              </a:stretch>
            </p:blipFill>
            <p:spPr>
              <a:xfrm>
                <a:off x="4997450" y="2477555"/>
                <a:ext cx="464911" cy="464911"/>
              </a:xfrm>
              <a:prstGeom prst="rect">
                <a:avLst/>
              </a:prstGeom>
            </p:spPr>
          </p:pic>
          <p:pic>
            <p:nvPicPr>
              <p:cNvPr id="46" name="Picture 45">
                <a:extLst>
                  <a:ext uri="{FF2B5EF4-FFF2-40B4-BE49-F238E27FC236}">
                    <a16:creationId xmlns="" xmlns:a16="http://schemas.microsoft.com/office/drawing/2014/main" id="{FA3C4149-7524-4870-BDF0-9AEA7D58EADB}"/>
                  </a:ext>
                </a:extLst>
              </p:cNvPr>
              <p:cNvPicPr>
                <a:picLocks noChangeAspect="1"/>
              </p:cNvPicPr>
              <p:nvPr/>
            </p:nvPicPr>
            <p:blipFill>
              <a:blip r:embed="rId4"/>
              <a:stretch>
                <a:fillRect/>
              </a:stretch>
            </p:blipFill>
            <p:spPr>
              <a:xfrm>
                <a:off x="4756062" y="2642311"/>
                <a:ext cx="464911" cy="464911"/>
              </a:xfrm>
              <a:prstGeom prst="rect">
                <a:avLst/>
              </a:prstGeom>
            </p:spPr>
          </p:pic>
          <p:pic>
            <p:nvPicPr>
              <p:cNvPr id="47" name="Picture 46">
                <a:extLst>
                  <a:ext uri="{FF2B5EF4-FFF2-40B4-BE49-F238E27FC236}">
                    <a16:creationId xmlns="" xmlns:a16="http://schemas.microsoft.com/office/drawing/2014/main" id="{84EC8DA1-7DED-4A49-876F-F27E536A7562}"/>
                  </a:ext>
                </a:extLst>
              </p:cNvPr>
              <p:cNvPicPr>
                <a:picLocks noChangeAspect="1"/>
              </p:cNvPicPr>
              <p:nvPr/>
            </p:nvPicPr>
            <p:blipFill>
              <a:blip r:embed="rId4"/>
              <a:stretch>
                <a:fillRect/>
              </a:stretch>
            </p:blipFill>
            <p:spPr>
              <a:xfrm>
                <a:off x="5160085" y="2729095"/>
                <a:ext cx="464911" cy="464911"/>
              </a:xfrm>
              <a:prstGeom prst="rect">
                <a:avLst/>
              </a:prstGeom>
            </p:spPr>
          </p:pic>
        </p:grpSp>
      </p:grpSp>
      <p:sp>
        <p:nvSpPr>
          <p:cNvPr id="48" name="Shape 315"/>
          <p:cNvSpPr/>
          <p:nvPr/>
        </p:nvSpPr>
        <p:spPr>
          <a:xfrm>
            <a:off x="1778338" y="2882420"/>
            <a:ext cx="2301000" cy="820200"/>
          </a:xfrm>
          <a:prstGeom prst="roundRect">
            <a:avLst>
              <a:gd name="adj" fmla="val 16667"/>
            </a:avLst>
          </a:prstGeom>
          <a:solidFill>
            <a:srgbClr val="EFEFEF"/>
          </a:solid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a:solidFill>
                  <a:schemeClr val="dk1"/>
                </a:solidFill>
                <a:latin typeface="+mn-lt"/>
                <a:ea typeface="Calibri"/>
                <a:cs typeface="Calibri"/>
                <a:sym typeface="Calibri"/>
              </a:rPr>
              <a:t>Planned configuration</a:t>
            </a:r>
          </a:p>
        </p:txBody>
      </p:sp>
      <p:sp>
        <p:nvSpPr>
          <p:cNvPr id="49" name="Shape 315"/>
          <p:cNvSpPr/>
          <p:nvPr/>
        </p:nvSpPr>
        <p:spPr>
          <a:xfrm>
            <a:off x="1778338" y="3988413"/>
            <a:ext cx="2301000" cy="820200"/>
          </a:xfrm>
          <a:prstGeom prst="roundRect">
            <a:avLst>
              <a:gd name="adj" fmla="val 16667"/>
            </a:avLst>
          </a:prstGeom>
          <a:solidFill>
            <a:srgbClr val="EFEFEF"/>
          </a:solidFill>
          <a:ln w="12700" cap="flat" cmpd="sng">
            <a:solidFill>
              <a:srgbClr val="42719B"/>
            </a:solidFill>
            <a:prstDash val="solid"/>
            <a:miter/>
            <a:headEnd type="none" w="med" len="med"/>
            <a:tailEnd type="none" w="med" len="med"/>
          </a:ln>
        </p:spPr>
        <p:txBody>
          <a:bodyPr lIns="0" tIns="45700" rIns="0" bIns="45700" anchor="ctr" anchorCtr="0">
            <a:noAutofit/>
          </a:bodyPr>
          <a:lstStyle/>
          <a:p>
            <a:pPr marL="0" marR="0" lvl="0" indent="0" algn="ctr" rtl="0">
              <a:spcBef>
                <a:spcPts val="0"/>
              </a:spcBef>
              <a:buSzPct val="25000"/>
              <a:buNone/>
            </a:pPr>
            <a:r>
              <a:rPr lang="en-US" sz="2800" dirty="0">
                <a:solidFill>
                  <a:schemeClr val="dk1"/>
                </a:solidFill>
                <a:latin typeface="+mn-lt"/>
                <a:ea typeface="Calibri"/>
                <a:cs typeface="Calibri"/>
                <a:sym typeface="Calibri"/>
              </a:rPr>
              <a:t>Reference configuration</a:t>
            </a:r>
          </a:p>
        </p:txBody>
      </p:sp>
    </p:spTree>
    <p:extLst>
      <p:ext uri="{BB962C8B-B14F-4D97-AF65-F5344CB8AC3E}">
        <p14:creationId xmlns:p14="http://schemas.microsoft.com/office/powerpoint/2010/main" val="333345827"/>
      </p:ext>
    </p:extLst>
  </p:cSld>
  <p:clrMapOvr>
    <a:masterClrMapping/>
  </p:clrMapOvr>
  <mc:AlternateContent xmlns:mc="http://schemas.openxmlformats.org/markup-compatibility/2006" xmlns:p14="http://schemas.microsoft.com/office/powerpoint/2010/main">
    <mc:Choice Requires="p14">
      <p:transition spd="slow" p14:dur="2000" advTm="25780"/>
    </mc:Choice>
    <mc:Fallback xmlns="">
      <p:transition spd="slow" advTm="2578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DEDF22-C4BC-4470-AE06-6DAD71B3C13A}"/>
              </a:ext>
            </a:extLst>
          </p:cNvPr>
          <p:cNvSpPr>
            <a:spLocks noGrp="1"/>
          </p:cNvSpPr>
          <p:nvPr>
            <p:ph type="title"/>
          </p:nvPr>
        </p:nvSpPr>
        <p:spPr>
          <a:xfrm>
            <a:off x="838200" y="365125"/>
            <a:ext cx="11178654" cy="1325562"/>
          </a:xfrm>
        </p:spPr>
        <p:txBody>
          <a:bodyPr/>
          <a:lstStyle/>
          <a:p>
            <a:r>
              <a:rPr lang="en-US" sz="4000" dirty="0"/>
              <a:t>Summary: A new networking engineering workflow</a:t>
            </a:r>
          </a:p>
        </p:txBody>
      </p:sp>
      <p:cxnSp>
        <p:nvCxnSpPr>
          <p:cNvPr id="3" name="Straight Arrow Connector 2">
            <a:extLst>
              <a:ext uri="{FF2B5EF4-FFF2-40B4-BE49-F238E27FC236}">
                <a16:creationId xmlns="" xmlns:a16="http://schemas.microsoft.com/office/drawing/2014/main" id="{3B7AEBAF-0443-4A58-915D-D55B1BBA256F}"/>
              </a:ext>
            </a:extLst>
          </p:cNvPr>
          <p:cNvCxnSpPr/>
          <p:nvPr/>
        </p:nvCxnSpPr>
        <p:spPr>
          <a:xfrm>
            <a:off x="3129493" y="2594801"/>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Shape 319" descr="Related image">
            <a:extLst>
              <a:ext uri="{FF2B5EF4-FFF2-40B4-BE49-F238E27FC236}">
                <a16:creationId xmlns="" xmlns:a16="http://schemas.microsoft.com/office/drawing/2014/main" id="{090BB306-17A4-4605-B2A5-DE7B70088B94}"/>
              </a:ext>
            </a:extLst>
          </p:cNvPr>
          <p:cNvPicPr preferRelativeResize="0"/>
          <p:nvPr/>
        </p:nvPicPr>
        <p:blipFill rotWithShape="1">
          <a:blip r:embed="rId2">
            <a:alphaModFix/>
          </a:blip>
          <a:srcRect/>
          <a:stretch/>
        </p:blipFill>
        <p:spPr>
          <a:xfrm>
            <a:off x="2189108" y="2180962"/>
            <a:ext cx="847181" cy="1005961"/>
          </a:xfrm>
          <a:prstGeom prst="rect">
            <a:avLst/>
          </a:prstGeom>
          <a:noFill/>
          <a:ln>
            <a:noFill/>
          </a:ln>
        </p:spPr>
      </p:pic>
      <p:sp>
        <p:nvSpPr>
          <p:cNvPr id="5" name="TextBox 4">
            <a:extLst>
              <a:ext uri="{FF2B5EF4-FFF2-40B4-BE49-F238E27FC236}">
                <a16:creationId xmlns="" xmlns:a16="http://schemas.microsoft.com/office/drawing/2014/main" id="{4D8E3E82-B96E-40A2-AD47-5AEFFB46102F}"/>
              </a:ext>
            </a:extLst>
          </p:cNvPr>
          <p:cNvSpPr txBox="1"/>
          <p:nvPr/>
        </p:nvSpPr>
        <p:spPr>
          <a:xfrm>
            <a:off x="8984545" y="3137152"/>
            <a:ext cx="2257915" cy="707886"/>
          </a:xfrm>
          <a:prstGeom prst="rect">
            <a:avLst/>
          </a:prstGeom>
          <a:noFill/>
        </p:spPr>
        <p:txBody>
          <a:bodyPr wrap="square" rtlCol="0">
            <a:spAutoFit/>
          </a:bodyPr>
          <a:lstStyle/>
          <a:p>
            <a:pPr algn="ctr"/>
            <a:r>
              <a:rPr lang="en-US" sz="2000" b="1" dirty="0">
                <a:latin typeface="+mn-lt"/>
              </a:rPr>
              <a:t>Runtime behavior</a:t>
            </a:r>
          </a:p>
        </p:txBody>
      </p:sp>
      <p:grpSp>
        <p:nvGrpSpPr>
          <p:cNvPr id="6" name="Group 5">
            <a:extLst>
              <a:ext uri="{FF2B5EF4-FFF2-40B4-BE49-F238E27FC236}">
                <a16:creationId xmlns="" xmlns:a16="http://schemas.microsoft.com/office/drawing/2014/main" id="{0B204F11-4817-40D6-8611-14189D68C7FE}"/>
              </a:ext>
            </a:extLst>
          </p:cNvPr>
          <p:cNvGrpSpPr/>
          <p:nvPr/>
        </p:nvGrpSpPr>
        <p:grpSpPr>
          <a:xfrm>
            <a:off x="5501230" y="2327526"/>
            <a:ext cx="1085064" cy="653876"/>
            <a:chOff x="5548391" y="3282671"/>
            <a:chExt cx="1208868" cy="720081"/>
          </a:xfrm>
        </p:grpSpPr>
        <p:pic>
          <p:nvPicPr>
            <p:cNvPr id="7" name="Picture 6" descr="Image result for text file clip art">
              <a:extLst>
                <a:ext uri="{FF2B5EF4-FFF2-40B4-BE49-F238E27FC236}">
                  <a16:creationId xmlns="" xmlns:a16="http://schemas.microsoft.com/office/drawing/2014/main" id="{70C7693D-FA3E-409F-A15A-D4B68D67E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91" y="3282671"/>
              <a:ext cx="588208" cy="5499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text file clip art">
              <a:extLst>
                <a:ext uri="{FF2B5EF4-FFF2-40B4-BE49-F238E27FC236}">
                  <a16:creationId xmlns="" xmlns:a16="http://schemas.microsoft.com/office/drawing/2014/main" id="{A285B13A-ED99-4F29-B8E4-4DB05BCB40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052" y="3304319"/>
              <a:ext cx="588207" cy="5499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text file clip art">
              <a:extLst>
                <a:ext uri="{FF2B5EF4-FFF2-40B4-BE49-F238E27FC236}">
                  <a16:creationId xmlns="" xmlns:a16="http://schemas.microsoft.com/office/drawing/2014/main" id="{E6526F2C-EBAC-442B-BCB4-AF5067283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051" y="3452779"/>
              <a:ext cx="588208" cy="54997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 xmlns:a16="http://schemas.microsoft.com/office/drawing/2014/main" id="{C5BCF045-B43E-4462-B424-AA0732BB4BD8}"/>
              </a:ext>
            </a:extLst>
          </p:cNvPr>
          <p:cNvPicPr>
            <a:picLocks/>
          </p:cNvPicPr>
          <p:nvPr/>
        </p:nvPicPr>
        <p:blipFill>
          <a:blip r:embed="rId4"/>
          <a:stretch>
            <a:fillRect/>
          </a:stretch>
        </p:blipFill>
        <p:spPr>
          <a:xfrm>
            <a:off x="3768540" y="2177764"/>
            <a:ext cx="1005840" cy="1005840"/>
          </a:xfrm>
          <a:prstGeom prst="rect">
            <a:avLst/>
          </a:prstGeom>
        </p:spPr>
      </p:pic>
      <p:sp>
        <p:nvSpPr>
          <p:cNvPr id="11" name="TextBox 10">
            <a:extLst>
              <a:ext uri="{FF2B5EF4-FFF2-40B4-BE49-F238E27FC236}">
                <a16:creationId xmlns="" xmlns:a16="http://schemas.microsoft.com/office/drawing/2014/main" id="{C0B6745B-747F-4D5C-AA24-A1E2C9D787E2}"/>
              </a:ext>
            </a:extLst>
          </p:cNvPr>
          <p:cNvSpPr txBox="1"/>
          <p:nvPr/>
        </p:nvSpPr>
        <p:spPr>
          <a:xfrm>
            <a:off x="3588169" y="3097848"/>
            <a:ext cx="1393723" cy="707886"/>
          </a:xfrm>
          <a:prstGeom prst="rect">
            <a:avLst/>
          </a:prstGeom>
          <a:noFill/>
        </p:spPr>
        <p:txBody>
          <a:bodyPr wrap="square" rtlCol="0">
            <a:spAutoFit/>
          </a:bodyPr>
          <a:lstStyle/>
          <a:p>
            <a:pPr algn="ctr"/>
            <a:r>
              <a:rPr lang="en-US" sz="2000" b="1" dirty="0">
                <a:latin typeface="+mn-lt"/>
              </a:rPr>
              <a:t>Policy</a:t>
            </a:r>
            <a:br>
              <a:rPr lang="en-US" sz="2000" b="1" dirty="0">
                <a:latin typeface="+mn-lt"/>
              </a:rPr>
            </a:br>
            <a:r>
              <a:rPr lang="en-US" sz="2000" b="1" dirty="0">
                <a:latin typeface="+mn-lt"/>
              </a:rPr>
              <a:t>spec</a:t>
            </a:r>
          </a:p>
        </p:txBody>
      </p:sp>
      <p:sp>
        <p:nvSpPr>
          <p:cNvPr id="12" name="TextBox 11">
            <a:extLst>
              <a:ext uri="{FF2B5EF4-FFF2-40B4-BE49-F238E27FC236}">
                <a16:creationId xmlns="" xmlns:a16="http://schemas.microsoft.com/office/drawing/2014/main" id="{3C4C0F44-4222-4AE7-B977-67462C1136D8}"/>
              </a:ext>
            </a:extLst>
          </p:cNvPr>
          <p:cNvSpPr txBox="1"/>
          <p:nvPr/>
        </p:nvSpPr>
        <p:spPr>
          <a:xfrm>
            <a:off x="5266544" y="3084256"/>
            <a:ext cx="1537077" cy="707886"/>
          </a:xfrm>
          <a:prstGeom prst="rect">
            <a:avLst/>
          </a:prstGeom>
          <a:noFill/>
        </p:spPr>
        <p:txBody>
          <a:bodyPr wrap="square" rtlCol="0">
            <a:spAutoFit/>
          </a:bodyPr>
          <a:lstStyle/>
          <a:p>
            <a:pPr algn="ctr"/>
            <a:r>
              <a:rPr lang="en-US" sz="2000" b="1" dirty="0">
                <a:latin typeface="+mn-lt"/>
              </a:rPr>
              <a:t>Device</a:t>
            </a:r>
            <a:br>
              <a:rPr lang="en-US" sz="2000" b="1" dirty="0">
                <a:latin typeface="+mn-lt"/>
              </a:rPr>
            </a:br>
            <a:r>
              <a:rPr lang="en-US" sz="2000" b="1" dirty="0" err="1">
                <a:latin typeface="+mn-lt"/>
              </a:rPr>
              <a:t>config</a:t>
            </a:r>
            <a:endParaRPr lang="en-US" sz="2000" b="1" dirty="0">
              <a:latin typeface="+mn-lt"/>
            </a:endParaRPr>
          </a:p>
        </p:txBody>
      </p:sp>
      <p:sp>
        <p:nvSpPr>
          <p:cNvPr id="13" name="TextBox 12">
            <a:extLst>
              <a:ext uri="{FF2B5EF4-FFF2-40B4-BE49-F238E27FC236}">
                <a16:creationId xmlns="" xmlns:a16="http://schemas.microsoft.com/office/drawing/2014/main" id="{5375733B-F59A-4AFD-BC2D-64DF14964870}"/>
              </a:ext>
            </a:extLst>
          </p:cNvPr>
          <p:cNvSpPr txBox="1"/>
          <p:nvPr/>
        </p:nvSpPr>
        <p:spPr>
          <a:xfrm>
            <a:off x="7048639" y="3155947"/>
            <a:ext cx="1536251" cy="707886"/>
          </a:xfrm>
          <a:prstGeom prst="rect">
            <a:avLst/>
          </a:prstGeom>
          <a:noFill/>
        </p:spPr>
        <p:txBody>
          <a:bodyPr wrap="square" rtlCol="0">
            <a:spAutoFit/>
          </a:bodyPr>
          <a:lstStyle/>
          <a:p>
            <a:pPr algn="ctr"/>
            <a:r>
              <a:rPr lang="en-US" sz="2000" b="1" dirty="0">
                <a:latin typeface="+mn-lt"/>
              </a:rPr>
              <a:t>Dynamic states</a:t>
            </a:r>
          </a:p>
        </p:txBody>
      </p:sp>
      <p:grpSp>
        <p:nvGrpSpPr>
          <p:cNvPr id="14" name="Group 13">
            <a:extLst>
              <a:ext uri="{FF2B5EF4-FFF2-40B4-BE49-F238E27FC236}">
                <a16:creationId xmlns="" xmlns:a16="http://schemas.microsoft.com/office/drawing/2014/main" id="{DB071E6C-08E9-4A0E-9A28-1F10E121C951}"/>
              </a:ext>
            </a:extLst>
          </p:cNvPr>
          <p:cNvGrpSpPr/>
          <p:nvPr/>
        </p:nvGrpSpPr>
        <p:grpSpPr>
          <a:xfrm>
            <a:off x="7321218" y="2431239"/>
            <a:ext cx="1053985" cy="596378"/>
            <a:chOff x="4914167" y="5342538"/>
            <a:chExt cx="1053985" cy="596378"/>
          </a:xfrm>
        </p:grpSpPr>
        <p:pic>
          <p:nvPicPr>
            <p:cNvPr id="15" name="Picture 14">
              <a:extLst>
                <a:ext uri="{FF2B5EF4-FFF2-40B4-BE49-F238E27FC236}">
                  <a16:creationId xmlns="" xmlns:a16="http://schemas.microsoft.com/office/drawing/2014/main" id="{38EA42E2-57F3-47CE-80BB-756763F44AA8}"/>
                </a:ext>
              </a:extLst>
            </p:cNvPr>
            <p:cNvPicPr>
              <a:picLocks noChangeAspect="1"/>
            </p:cNvPicPr>
            <p:nvPr/>
          </p:nvPicPr>
          <p:blipFill>
            <a:blip r:embed="rId5"/>
            <a:stretch>
              <a:fillRect/>
            </a:stretch>
          </p:blipFill>
          <p:spPr>
            <a:xfrm>
              <a:off x="4914167" y="5378576"/>
              <a:ext cx="457200" cy="393700"/>
            </a:xfrm>
            <a:prstGeom prst="rect">
              <a:avLst/>
            </a:prstGeom>
          </p:spPr>
        </p:pic>
        <p:pic>
          <p:nvPicPr>
            <p:cNvPr id="16" name="Picture 15">
              <a:extLst>
                <a:ext uri="{FF2B5EF4-FFF2-40B4-BE49-F238E27FC236}">
                  <a16:creationId xmlns="" xmlns:a16="http://schemas.microsoft.com/office/drawing/2014/main" id="{C4277ED5-361C-4102-A859-BD3AA6EEFCC3}"/>
                </a:ext>
              </a:extLst>
            </p:cNvPr>
            <p:cNvPicPr>
              <a:picLocks noChangeAspect="1"/>
            </p:cNvPicPr>
            <p:nvPr/>
          </p:nvPicPr>
          <p:blipFill>
            <a:blip r:embed="rId5"/>
            <a:stretch>
              <a:fillRect/>
            </a:stretch>
          </p:blipFill>
          <p:spPr>
            <a:xfrm>
              <a:off x="5145648" y="5545216"/>
              <a:ext cx="457200" cy="393700"/>
            </a:xfrm>
            <a:prstGeom prst="rect">
              <a:avLst/>
            </a:prstGeom>
          </p:spPr>
        </p:pic>
        <p:pic>
          <p:nvPicPr>
            <p:cNvPr id="17" name="Picture 16">
              <a:extLst>
                <a:ext uri="{FF2B5EF4-FFF2-40B4-BE49-F238E27FC236}">
                  <a16:creationId xmlns="" xmlns:a16="http://schemas.microsoft.com/office/drawing/2014/main" id="{08C2AB92-D189-4836-ABE6-FED5A1B6B036}"/>
                </a:ext>
              </a:extLst>
            </p:cNvPr>
            <p:cNvPicPr>
              <a:picLocks noChangeAspect="1"/>
            </p:cNvPicPr>
            <p:nvPr/>
          </p:nvPicPr>
          <p:blipFill>
            <a:blip r:embed="rId5"/>
            <a:stretch>
              <a:fillRect/>
            </a:stretch>
          </p:blipFill>
          <p:spPr>
            <a:xfrm>
              <a:off x="5510952" y="5342538"/>
              <a:ext cx="457200" cy="393700"/>
            </a:xfrm>
            <a:prstGeom prst="rect">
              <a:avLst/>
            </a:prstGeom>
          </p:spPr>
        </p:pic>
      </p:grpSp>
      <p:cxnSp>
        <p:nvCxnSpPr>
          <p:cNvPr id="18" name="Straight Arrow Connector 17">
            <a:extLst>
              <a:ext uri="{FF2B5EF4-FFF2-40B4-BE49-F238E27FC236}">
                <a16:creationId xmlns="" xmlns:a16="http://schemas.microsoft.com/office/drawing/2014/main" id="{F3715910-9761-410E-8352-B0088701FA22}"/>
              </a:ext>
            </a:extLst>
          </p:cNvPr>
          <p:cNvCxnSpPr/>
          <p:nvPr/>
        </p:nvCxnSpPr>
        <p:spPr>
          <a:xfrm>
            <a:off x="4866700" y="2594801"/>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632CDE0A-F35E-4E75-B38E-6AC4C61E92DC}"/>
              </a:ext>
            </a:extLst>
          </p:cNvPr>
          <p:cNvCxnSpPr/>
          <p:nvPr/>
        </p:nvCxnSpPr>
        <p:spPr>
          <a:xfrm>
            <a:off x="6650462" y="2594801"/>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371F6840-A4FB-4790-8D9E-6909802C7953}"/>
              </a:ext>
            </a:extLst>
          </p:cNvPr>
          <p:cNvCxnSpPr/>
          <p:nvPr/>
        </p:nvCxnSpPr>
        <p:spPr>
          <a:xfrm>
            <a:off x="8500964" y="2594801"/>
            <a:ext cx="548640" cy="0"/>
          </a:xfrm>
          <a:prstGeom prst="straightConnector1">
            <a:avLst/>
          </a:prstGeom>
          <a:ln w="571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 xmlns:a16="http://schemas.microsoft.com/office/drawing/2014/main" id="{A48942D7-F1DD-4ED6-87A7-7875CAA576FC}"/>
              </a:ext>
            </a:extLst>
          </p:cNvPr>
          <p:cNvGrpSpPr/>
          <p:nvPr/>
        </p:nvGrpSpPr>
        <p:grpSpPr>
          <a:xfrm>
            <a:off x="9180006" y="2179123"/>
            <a:ext cx="1673635" cy="881982"/>
            <a:chOff x="8118935" y="5447578"/>
            <a:chExt cx="1673635" cy="881982"/>
          </a:xfrm>
        </p:grpSpPr>
        <p:sp>
          <p:nvSpPr>
            <p:cNvPr id="26" name="Oval 25">
              <a:extLst>
                <a:ext uri="{FF2B5EF4-FFF2-40B4-BE49-F238E27FC236}">
                  <a16:creationId xmlns="" xmlns:a16="http://schemas.microsoft.com/office/drawing/2014/main" id="{BF5C1F49-1808-42D7-8900-2EAF7115DE5E}"/>
                </a:ext>
              </a:extLst>
            </p:cNvPr>
            <p:cNvSpPr/>
            <p:nvPr/>
          </p:nvSpPr>
          <p:spPr>
            <a:xfrm>
              <a:off x="8828703" y="5734588"/>
              <a:ext cx="236958" cy="247973"/>
            </a:xfrm>
            <a:prstGeom prst="ellipse">
              <a:avLst/>
            </a:prstGeom>
            <a:solidFill>
              <a:schemeClr val="accent1"/>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cxnSp>
          <p:nvCxnSpPr>
            <p:cNvPr id="27" name="Straight Connector 26">
              <a:extLst>
                <a:ext uri="{FF2B5EF4-FFF2-40B4-BE49-F238E27FC236}">
                  <a16:creationId xmlns="" xmlns:a16="http://schemas.microsoft.com/office/drawing/2014/main" id="{8AF96428-D006-49FA-8882-C808CA665475}"/>
                </a:ext>
              </a:extLst>
            </p:cNvPr>
            <p:cNvCxnSpPr>
              <a:stCxn id="37" idx="7"/>
            </p:cNvCxnSpPr>
            <p:nvPr/>
          </p:nvCxnSpPr>
          <p:spPr>
            <a:xfrm flipV="1">
              <a:off x="9030959" y="5529323"/>
              <a:ext cx="761611" cy="24158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EDBD575D-640C-4909-8E07-04792EB692E8}"/>
                </a:ext>
              </a:extLst>
            </p:cNvPr>
            <p:cNvCxnSpPr>
              <a:stCxn id="37" idx="5"/>
            </p:cNvCxnSpPr>
            <p:nvPr/>
          </p:nvCxnSpPr>
          <p:spPr>
            <a:xfrm>
              <a:off x="9030959" y="5946246"/>
              <a:ext cx="617223" cy="383314"/>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73EC12C7-E79B-4EC2-AF0F-2322C2DB88B7}"/>
                </a:ext>
              </a:extLst>
            </p:cNvPr>
            <p:cNvCxnSpPr/>
            <p:nvPr/>
          </p:nvCxnSpPr>
          <p:spPr>
            <a:xfrm>
              <a:off x="8118935" y="5858574"/>
              <a:ext cx="725266" cy="1"/>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 xmlns:a16="http://schemas.microsoft.com/office/drawing/2014/main" id="{FD611029-326D-43F7-9911-2736D829DDAB}"/>
                </a:ext>
              </a:extLst>
            </p:cNvPr>
            <p:cNvGrpSpPr/>
            <p:nvPr/>
          </p:nvGrpSpPr>
          <p:grpSpPr>
            <a:xfrm rot="1981259">
              <a:off x="8931537" y="6117593"/>
              <a:ext cx="486405" cy="148787"/>
              <a:chOff x="6028408" y="6074002"/>
              <a:chExt cx="486405" cy="148787"/>
            </a:xfrm>
          </p:grpSpPr>
          <p:sp>
            <p:nvSpPr>
              <p:cNvPr id="36" name="Rectangle 35">
                <a:extLst>
                  <a:ext uri="{FF2B5EF4-FFF2-40B4-BE49-F238E27FC236}">
                    <a16:creationId xmlns="" xmlns:a16="http://schemas.microsoft.com/office/drawing/2014/main" id="{C3CDA5AD-4F17-4BB7-9F1F-D164651C350A}"/>
                  </a:ext>
                </a:extLst>
              </p:cNvPr>
              <p:cNvSpPr/>
              <p:nvPr/>
            </p:nvSpPr>
            <p:spPr>
              <a:xfrm>
                <a:off x="6028408" y="6074002"/>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37" name="Rectangle 36">
                <a:extLst>
                  <a:ext uri="{FF2B5EF4-FFF2-40B4-BE49-F238E27FC236}">
                    <a16:creationId xmlns="" xmlns:a16="http://schemas.microsoft.com/office/drawing/2014/main" id="{76BA6BD3-2D4A-4288-B3C6-2E92BC578B72}"/>
                  </a:ext>
                </a:extLst>
              </p:cNvPr>
              <p:cNvSpPr/>
              <p:nvPr/>
            </p:nvSpPr>
            <p:spPr>
              <a:xfrm>
                <a:off x="6297837" y="607486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31" name="Rectangle 30">
              <a:extLst>
                <a:ext uri="{FF2B5EF4-FFF2-40B4-BE49-F238E27FC236}">
                  <a16:creationId xmlns="" xmlns:a16="http://schemas.microsoft.com/office/drawing/2014/main" id="{2E97B5F2-9F67-4363-B4E2-983B41F4350F}"/>
                </a:ext>
              </a:extLst>
            </p:cNvPr>
            <p:cNvSpPr/>
            <p:nvPr/>
          </p:nvSpPr>
          <p:spPr>
            <a:xfrm>
              <a:off x="8426866" y="5646778"/>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nvGrpSpPr>
            <p:cNvPr id="32" name="Group 31">
              <a:extLst>
                <a:ext uri="{FF2B5EF4-FFF2-40B4-BE49-F238E27FC236}">
                  <a16:creationId xmlns="" xmlns:a16="http://schemas.microsoft.com/office/drawing/2014/main" id="{76DB7564-2642-4098-8DDF-27F1A5B0CED3}"/>
                </a:ext>
              </a:extLst>
            </p:cNvPr>
            <p:cNvGrpSpPr/>
            <p:nvPr/>
          </p:nvGrpSpPr>
          <p:grpSpPr>
            <a:xfrm rot="20512551">
              <a:off x="9010072" y="5447578"/>
              <a:ext cx="510933" cy="156227"/>
              <a:chOff x="6154506" y="5493876"/>
              <a:chExt cx="510933" cy="156227"/>
            </a:xfrm>
          </p:grpSpPr>
          <p:sp>
            <p:nvSpPr>
              <p:cNvPr id="34" name="Rectangle 33">
                <a:extLst>
                  <a:ext uri="{FF2B5EF4-FFF2-40B4-BE49-F238E27FC236}">
                    <a16:creationId xmlns="" xmlns:a16="http://schemas.microsoft.com/office/drawing/2014/main" id="{AD95F744-22EE-4706-BAAD-423F42C931B4}"/>
                  </a:ext>
                </a:extLst>
              </p:cNvPr>
              <p:cNvSpPr/>
              <p:nvPr/>
            </p:nvSpPr>
            <p:spPr>
              <a:xfrm>
                <a:off x="6154506" y="5493876"/>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sp>
            <p:nvSpPr>
              <p:cNvPr id="35" name="Rectangle 34">
                <a:extLst>
                  <a:ext uri="{FF2B5EF4-FFF2-40B4-BE49-F238E27FC236}">
                    <a16:creationId xmlns="" xmlns:a16="http://schemas.microsoft.com/office/drawing/2014/main" id="{21FAE5B5-A97D-495A-8F60-3322280F5861}"/>
                  </a:ext>
                </a:extLst>
              </p:cNvPr>
              <p:cNvSpPr/>
              <p:nvPr/>
            </p:nvSpPr>
            <p:spPr>
              <a:xfrm>
                <a:off x="6448463" y="5502179"/>
                <a:ext cx="216976" cy="147924"/>
              </a:xfrm>
              <a:prstGeom prst="rect">
                <a:avLst/>
              </a:prstGeom>
              <a:solidFill>
                <a:srgbClr val="C0000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33" name="Rectangle 32">
              <a:extLst>
                <a:ext uri="{FF2B5EF4-FFF2-40B4-BE49-F238E27FC236}">
                  <a16:creationId xmlns="" xmlns:a16="http://schemas.microsoft.com/office/drawing/2014/main" id="{C7E7EEAD-AF2F-460D-B972-27A745A0CFA8}"/>
                </a:ext>
              </a:extLst>
            </p:cNvPr>
            <p:cNvSpPr/>
            <p:nvPr/>
          </p:nvSpPr>
          <p:spPr>
            <a:xfrm>
              <a:off x="8140963" y="5643275"/>
              <a:ext cx="216976" cy="147924"/>
            </a:xfrm>
            <a:prstGeom prst="rect">
              <a:avLst/>
            </a:prstGeom>
            <a:solidFill>
              <a:srgbClr val="00B050"/>
            </a:solidFill>
            <a:ln w="38100" cap="flat" cmpd="sng">
              <a:noFill/>
              <a:prstDash val="dash"/>
              <a:miter/>
              <a:headEnd type="stealth" w="lg" len="lg"/>
              <a:tailEnd type="none" w="med" len="med"/>
            </a:ln>
          </p:spPr>
          <p:txBody>
            <a:bodyPr lIns="91425" tIns="45700" rIns="91425" bIns="45700" rtlCol="0" anchor="ctr" anchorCtr="0">
              <a:noAutofit/>
            </a:bodyPr>
            <a:lstStyle/>
            <a:p>
              <a:pPr algn="ctr"/>
              <a:endParaRPr lang="en-US" sz="2000">
                <a:latin typeface="Calibri"/>
                <a:ea typeface="Calibri"/>
                <a:cs typeface="Calibri"/>
                <a:sym typeface="Calibri"/>
              </a:endParaRPr>
            </a:p>
          </p:txBody>
        </p:sp>
      </p:grpSp>
      <p:sp>
        <p:nvSpPr>
          <p:cNvPr id="38" name="Thought Bubble: Cloud 1">
            <a:extLst>
              <a:ext uri="{FF2B5EF4-FFF2-40B4-BE49-F238E27FC236}">
                <a16:creationId xmlns="" xmlns:a16="http://schemas.microsoft.com/office/drawing/2014/main" id="{4CDA2DF7-1F50-4C8D-83B4-34D52F268769}"/>
              </a:ext>
            </a:extLst>
          </p:cNvPr>
          <p:cNvSpPr/>
          <p:nvPr/>
        </p:nvSpPr>
        <p:spPr>
          <a:xfrm>
            <a:off x="368758" y="1726207"/>
            <a:ext cx="1685659" cy="924417"/>
          </a:xfrm>
          <a:prstGeom prst="cloudCallout">
            <a:avLst>
              <a:gd name="adj1" fmla="val 65665"/>
              <a:gd name="adj2" fmla="val 15773"/>
            </a:avLst>
          </a:prstGeom>
          <a:noFill/>
          <a:ln w="38100" cap="flat" cmpd="sng">
            <a:solidFill>
              <a:srgbClr val="7F7F7F"/>
            </a:solidFill>
            <a:prstDash val="solid"/>
            <a:miter/>
            <a:headEnd type="none" w="med" len="med"/>
            <a:tailEnd type="none" w="med" len="med"/>
          </a:ln>
        </p:spPr>
        <p:txBody>
          <a:bodyPr lIns="91425" tIns="45700" rIns="91425" bIns="45700" rtlCol="0" anchor="ctr" anchorCtr="0">
            <a:noAutofit/>
          </a:bodyPr>
          <a:lstStyle/>
          <a:p>
            <a:pPr algn="ctr"/>
            <a:r>
              <a:rPr lang="en-US" sz="2400" b="1" dirty="0">
                <a:solidFill>
                  <a:schemeClr val="accent1"/>
                </a:solidFill>
                <a:latin typeface="+mn-lt"/>
                <a:ea typeface="Calibri"/>
                <a:cs typeface="Calibri"/>
                <a:sym typeface="Calibri"/>
              </a:rPr>
              <a:t>Policy intent</a:t>
            </a:r>
          </a:p>
        </p:txBody>
      </p:sp>
      <p:cxnSp>
        <p:nvCxnSpPr>
          <p:cNvPr id="44" name="Straight Arrow Connector 43">
            <a:extLst>
              <a:ext uri="{FF2B5EF4-FFF2-40B4-BE49-F238E27FC236}">
                <a16:creationId xmlns="" xmlns:a16="http://schemas.microsoft.com/office/drawing/2014/main" id="{96D8DA50-0A34-4C8D-8786-89F4C6C15D26}"/>
              </a:ext>
            </a:extLst>
          </p:cNvPr>
          <p:cNvCxnSpPr>
            <a:cxnSpLocks/>
          </p:cNvCxnSpPr>
          <p:nvPr/>
        </p:nvCxnSpPr>
        <p:spPr>
          <a:xfrm flipV="1">
            <a:off x="10078526" y="3762969"/>
            <a:ext cx="0" cy="6826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 xmlns:a16="http://schemas.microsoft.com/office/drawing/2014/main" id="{B083442E-0856-4BB0-BF2C-10412AFB26A7}"/>
              </a:ext>
            </a:extLst>
          </p:cNvPr>
          <p:cNvCxnSpPr>
            <a:cxnSpLocks/>
          </p:cNvCxnSpPr>
          <p:nvPr/>
        </p:nvCxnSpPr>
        <p:spPr>
          <a:xfrm flipV="1">
            <a:off x="4285031" y="3762968"/>
            <a:ext cx="1" cy="682625"/>
          </a:xfrm>
          <a:prstGeom prst="straightConnector1">
            <a:avLst/>
          </a:prstGeom>
          <a:ln w="38100">
            <a:solidFill>
              <a:srgbClr val="5E92C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 xmlns:a16="http://schemas.microsoft.com/office/drawing/2014/main" id="{4E883C6F-1DE7-4718-8686-37924DB4C636}"/>
              </a:ext>
            </a:extLst>
          </p:cNvPr>
          <p:cNvCxnSpPr>
            <a:cxnSpLocks/>
          </p:cNvCxnSpPr>
          <p:nvPr/>
        </p:nvCxnSpPr>
        <p:spPr>
          <a:xfrm flipV="1">
            <a:off x="6096000" y="3762969"/>
            <a:ext cx="1" cy="68262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 xmlns:a16="http://schemas.microsoft.com/office/drawing/2014/main" id="{7CB0E2B7-F985-4F28-A069-5C10EB3F4247}"/>
              </a:ext>
            </a:extLst>
          </p:cNvPr>
          <p:cNvCxnSpPr>
            <a:cxnSpLocks/>
          </p:cNvCxnSpPr>
          <p:nvPr/>
        </p:nvCxnSpPr>
        <p:spPr>
          <a:xfrm flipV="1">
            <a:off x="7816765" y="3762969"/>
            <a:ext cx="0" cy="682625"/>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 xmlns:a16="http://schemas.microsoft.com/office/drawing/2014/main" id="{BC0D1A7F-21E6-4E12-BCCD-F767E58341CB}"/>
              </a:ext>
            </a:extLst>
          </p:cNvPr>
          <p:cNvCxnSpPr>
            <a:cxnSpLocks/>
          </p:cNvCxnSpPr>
          <p:nvPr/>
        </p:nvCxnSpPr>
        <p:spPr>
          <a:xfrm flipH="1" flipV="1">
            <a:off x="2413000" y="3762968"/>
            <a:ext cx="1" cy="68902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 Placeholder 6">
            <a:extLst>
              <a:ext uri="{FF2B5EF4-FFF2-40B4-BE49-F238E27FC236}">
                <a16:creationId xmlns="" xmlns:a16="http://schemas.microsoft.com/office/drawing/2014/main" id="{B288C85A-ADAF-4FE7-8FAE-9A154206EB8C}"/>
              </a:ext>
            </a:extLst>
          </p:cNvPr>
          <p:cNvSpPr txBox="1">
            <a:spLocks/>
          </p:cNvSpPr>
          <p:nvPr/>
        </p:nvSpPr>
        <p:spPr>
          <a:xfrm>
            <a:off x="334231" y="5331165"/>
            <a:ext cx="5577840" cy="54864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86360" algn="ctr">
              <a:spcBef>
                <a:spcPts val="1200"/>
              </a:spcBef>
            </a:pPr>
            <a:r>
              <a:rPr lang="en-US" sz="2400" dirty="0">
                <a:latin typeface="+mn-lt"/>
                <a:cs typeface="Calibri" panose="020F0502020204030204" pitchFamily="34" charset="0"/>
              </a:rPr>
              <a:t>Provide strong correctness </a:t>
            </a:r>
            <a:r>
              <a:rPr lang="en-US" sz="2400" i="1" dirty="0">
                <a:latin typeface="+mn-lt"/>
                <a:cs typeface="Calibri" panose="020F0502020204030204" pitchFamily="34" charset="0"/>
              </a:rPr>
              <a:t>guarantees</a:t>
            </a:r>
            <a:r>
              <a:rPr lang="en-US" sz="2400" dirty="0">
                <a:latin typeface="+mn-lt"/>
                <a:cs typeface="Calibri" panose="020F0502020204030204" pitchFamily="34" charset="0"/>
              </a:rPr>
              <a:t> </a:t>
            </a:r>
          </a:p>
        </p:txBody>
      </p:sp>
      <p:sp>
        <p:nvSpPr>
          <p:cNvPr id="39" name="Rounded Rectangle 5">
            <a:extLst>
              <a:ext uri="{FF2B5EF4-FFF2-40B4-BE49-F238E27FC236}">
                <a16:creationId xmlns="" xmlns:a16="http://schemas.microsoft.com/office/drawing/2014/main" id="{849C0117-6910-4C6D-96C3-217AA2FFB29B}"/>
              </a:ext>
            </a:extLst>
          </p:cNvPr>
          <p:cNvSpPr/>
          <p:nvPr/>
        </p:nvSpPr>
        <p:spPr>
          <a:xfrm>
            <a:off x="335002" y="4149296"/>
            <a:ext cx="2482850" cy="685800"/>
          </a:xfrm>
          <a:prstGeom prst="roundRect">
            <a:avLst/>
          </a:prstGeom>
          <a:solidFill>
            <a:schemeClr val="bg1"/>
          </a:solidFill>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solidFill>
                  <a:schemeClr val="tx1">
                    <a:lumMod val="50000"/>
                    <a:lumOff val="50000"/>
                  </a:schemeClr>
                </a:solidFill>
              </a:rPr>
              <a:t>Development </a:t>
            </a:r>
            <a:br>
              <a:rPr lang="en-US" sz="2000" b="1" dirty="0">
                <a:solidFill>
                  <a:schemeClr val="tx1">
                    <a:lumMod val="50000"/>
                    <a:lumOff val="50000"/>
                  </a:schemeClr>
                </a:solidFill>
              </a:rPr>
            </a:br>
            <a:r>
              <a:rPr lang="en-US" sz="2000" b="1" dirty="0">
                <a:solidFill>
                  <a:schemeClr val="tx1">
                    <a:lumMod val="50000"/>
                    <a:lumOff val="50000"/>
                  </a:schemeClr>
                </a:solidFill>
              </a:rPr>
              <a:t>tools</a:t>
            </a:r>
          </a:p>
        </p:txBody>
      </p:sp>
      <p:sp>
        <p:nvSpPr>
          <p:cNvPr id="40" name="Rounded Rectangle 6">
            <a:extLst>
              <a:ext uri="{FF2B5EF4-FFF2-40B4-BE49-F238E27FC236}">
                <a16:creationId xmlns="" xmlns:a16="http://schemas.microsoft.com/office/drawing/2014/main" id="{A442236D-06BE-4283-92CD-1C28266F623E}"/>
              </a:ext>
            </a:extLst>
          </p:cNvPr>
          <p:cNvSpPr/>
          <p:nvPr/>
        </p:nvSpPr>
        <p:spPr>
          <a:xfrm>
            <a:off x="3045481" y="4149296"/>
            <a:ext cx="2482850" cy="685800"/>
          </a:xfrm>
          <a:prstGeom prst="roundRect">
            <a:avLst/>
          </a:prstGeom>
          <a:solidFill>
            <a:schemeClr val="bg1"/>
          </a:solidFill>
          <a:ln w="38100">
            <a:solidFill>
              <a:srgbClr val="5E92C5"/>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solidFill>
                  <a:srgbClr val="5E92C5"/>
                </a:solidFill>
              </a:rPr>
              <a:t>High-level intent specification</a:t>
            </a:r>
          </a:p>
        </p:txBody>
      </p:sp>
      <p:sp>
        <p:nvSpPr>
          <p:cNvPr id="41" name="Rounded Rectangle 7">
            <a:extLst>
              <a:ext uri="{FF2B5EF4-FFF2-40B4-BE49-F238E27FC236}">
                <a16:creationId xmlns="" xmlns:a16="http://schemas.microsoft.com/office/drawing/2014/main" id="{5F3208C8-DF9B-43B6-9B02-5F63C86504DB}"/>
              </a:ext>
            </a:extLst>
          </p:cNvPr>
          <p:cNvSpPr/>
          <p:nvPr/>
        </p:nvSpPr>
        <p:spPr>
          <a:xfrm>
            <a:off x="5729636" y="4142899"/>
            <a:ext cx="2482850" cy="685800"/>
          </a:xfrm>
          <a:prstGeom prst="roundRect">
            <a:avLst/>
          </a:prstGeom>
          <a:solidFill>
            <a:schemeClr val="bg1"/>
          </a:solid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solidFill>
                  <a:schemeClr val="accent1">
                    <a:lumMod val="50000"/>
                  </a:schemeClr>
                </a:solidFill>
              </a:rPr>
              <a:t>Formal </a:t>
            </a:r>
            <a:br>
              <a:rPr lang="en-US" sz="2000" b="1" dirty="0">
                <a:solidFill>
                  <a:schemeClr val="accent1">
                    <a:lumMod val="50000"/>
                  </a:schemeClr>
                </a:solidFill>
              </a:rPr>
            </a:br>
            <a:r>
              <a:rPr lang="en-US" sz="2000" b="1" dirty="0">
                <a:solidFill>
                  <a:schemeClr val="accent1">
                    <a:lumMod val="50000"/>
                  </a:schemeClr>
                </a:solidFill>
              </a:rPr>
              <a:t>validation</a:t>
            </a:r>
          </a:p>
        </p:txBody>
      </p:sp>
      <p:sp>
        <p:nvSpPr>
          <p:cNvPr id="42" name="Rounded Rectangle 7">
            <a:extLst>
              <a:ext uri="{FF2B5EF4-FFF2-40B4-BE49-F238E27FC236}">
                <a16:creationId xmlns="" xmlns:a16="http://schemas.microsoft.com/office/drawing/2014/main" id="{29EF5FD5-A472-4359-9CEA-91E8FD324FE7}"/>
              </a:ext>
            </a:extLst>
          </p:cNvPr>
          <p:cNvSpPr/>
          <p:nvPr/>
        </p:nvSpPr>
        <p:spPr>
          <a:xfrm>
            <a:off x="8811141" y="4142899"/>
            <a:ext cx="2482850" cy="685800"/>
          </a:xfrm>
          <a:prstGeom prst="roundRect">
            <a:avLst/>
          </a:prstGeom>
          <a:solidFill>
            <a:schemeClr val="bg1"/>
          </a:solid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t>Network Monitoring</a:t>
            </a:r>
          </a:p>
        </p:txBody>
      </p:sp>
      <p:sp>
        <p:nvSpPr>
          <p:cNvPr id="70" name="Text Placeholder 6">
            <a:extLst>
              <a:ext uri="{FF2B5EF4-FFF2-40B4-BE49-F238E27FC236}">
                <a16:creationId xmlns="" xmlns:a16="http://schemas.microsoft.com/office/drawing/2014/main" id="{2B4CD1CD-468C-4BE9-8469-1ECA0311257E}"/>
              </a:ext>
            </a:extLst>
          </p:cNvPr>
          <p:cNvSpPr txBox="1">
            <a:spLocks/>
          </p:cNvSpPr>
          <p:nvPr/>
        </p:nvSpPr>
        <p:spPr>
          <a:xfrm>
            <a:off x="6298929" y="5329093"/>
            <a:ext cx="5577840" cy="54864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86360" algn="ctr">
              <a:spcBef>
                <a:spcPts val="1200"/>
              </a:spcBef>
            </a:pPr>
            <a:r>
              <a:rPr lang="en-US" sz="2400" dirty="0">
                <a:latin typeface="+mn-lt"/>
                <a:cs typeface="Calibri" panose="020F0502020204030204" pitchFamily="34" charset="0"/>
              </a:rPr>
              <a:t>Catch bugs early in the pipeline</a:t>
            </a:r>
            <a:endParaRPr lang="en-US" sz="2400" dirty="0">
              <a:solidFill>
                <a:schemeClr val="accent1">
                  <a:lumMod val="75000"/>
                </a:schemeClr>
              </a:solidFill>
              <a:latin typeface="+mn-lt"/>
              <a:cs typeface="Calibri" panose="020F0502020204030204" pitchFamily="34" charset="0"/>
            </a:endParaRPr>
          </a:p>
        </p:txBody>
      </p:sp>
      <p:sp>
        <p:nvSpPr>
          <p:cNvPr id="48" name="Text Placeholder 6">
            <a:extLst>
              <a:ext uri="{FF2B5EF4-FFF2-40B4-BE49-F238E27FC236}">
                <a16:creationId xmlns="" xmlns:a16="http://schemas.microsoft.com/office/drawing/2014/main" id="{9BAD8ACF-AAA5-445E-9311-51373440531C}"/>
              </a:ext>
            </a:extLst>
          </p:cNvPr>
          <p:cNvSpPr txBox="1">
            <a:spLocks/>
          </p:cNvSpPr>
          <p:nvPr/>
        </p:nvSpPr>
        <p:spPr>
          <a:xfrm>
            <a:off x="334231" y="6025288"/>
            <a:ext cx="5577840" cy="54864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86360" algn="ctr">
              <a:spcBef>
                <a:spcPts val="1200"/>
              </a:spcBef>
            </a:pPr>
            <a:r>
              <a:rPr lang="en-US" sz="2400" dirty="0">
                <a:latin typeface="+mn-lt"/>
                <a:cs typeface="Calibri" panose="020F0502020204030204" pitchFamily="34" charset="0"/>
              </a:rPr>
              <a:t>Simplify intent expression</a:t>
            </a:r>
          </a:p>
        </p:txBody>
      </p:sp>
      <p:sp>
        <p:nvSpPr>
          <p:cNvPr id="49" name="Text Placeholder 6">
            <a:extLst>
              <a:ext uri="{FF2B5EF4-FFF2-40B4-BE49-F238E27FC236}">
                <a16:creationId xmlns="" xmlns:a16="http://schemas.microsoft.com/office/drawing/2014/main" id="{9473AABC-F91E-41E2-8265-95E9FD8B94F0}"/>
              </a:ext>
            </a:extLst>
          </p:cNvPr>
          <p:cNvSpPr txBox="1">
            <a:spLocks/>
          </p:cNvSpPr>
          <p:nvPr/>
        </p:nvSpPr>
        <p:spPr>
          <a:xfrm>
            <a:off x="6299179" y="6025288"/>
            <a:ext cx="5577840" cy="548640"/>
          </a:xfrm>
          <a:prstGeom prst="rect">
            <a:avLst/>
          </a:prstGeo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86360" algn="ctr">
              <a:spcBef>
                <a:spcPts val="1200"/>
              </a:spcBef>
            </a:pPr>
            <a:r>
              <a:rPr lang="en-US" sz="2400" dirty="0">
                <a:solidFill>
                  <a:schemeClr val="tx1"/>
                </a:solidFill>
                <a:latin typeface="+mn-lt"/>
                <a:cs typeface="Calibri" panose="020F0502020204030204" pitchFamily="34" charset="0"/>
              </a:rPr>
              <a:t>Enable safe, rapid evolution</a:t>
            </a:r>
          </a:p>
        </p:txBody>
      </p:sp>
      <p:sp>
        <p:nvSpPr>
          <p:cNvPr id="71" name="Explosion: 8 Points 70">
            <a:extLst>
              <a:ext uri="{FF2B5EF4-FFF2-40B4-BE49-F238E27FC236}">
                <a16:creationId xmlns="" xmlns:a16="http://schemas.microsoft.com/office/drawing/2014/main" id="{754E696B-3962-405C-A5F5-F301A674478C}"/>
              </a:ext>
            </a:extLst>
          </p:cNvPr>
          <p:cNvSpPr/>
          <p:nvPr/>
        </p:nvSpPr>
        <p:spPr>
          <a:xfrm>
            <a:off x="4774380" y="5103137"/>
            <a:ext cx="2686241" cy="1549192"/>
          </a:xfrm>
          <a:prstGeom prst="irregularSeal1">
            <a:avLst/>
          </a:prstGeom>
          <a:gradFill flip="none" rotWithShape="1">
            <a:gsLst>
              <a:gs pos="33000">
                <a:schemeClr val="accent4">
                  <a:shade val="30000"/>
                  <a:satMod val="115000"/>
                  <a:lumMod val="27000"/>
                  <a:lumOff val="73000"/>
                </a:schemeClr>
              </a:gs>
              <a:gs pos="0">
                <a:schemeClr val="accent4">
                  <a:lumMod val="40000"/>
                  <a:lumOff val="60000"/>
                  <a:shade val="67500"/>
                  <a:satMod val="115000"/>
                </a:schemeClr>
              </a:gs>
              <a:gs pos="100000">
                <a:schemeClr val="accent4">
                  <a:lumMod val="40000"/>
                  <a:lumOff val="60000"/>
                  <a:shade val="100000"/>
                  <a:satMod val="115000"/>
                </a:schemeClr>
              </a:gs>
            </a:gsLst>
            <a:path path="circle">
              <a:fillToRect r="100000" b="100000"/>
            </a:path>
            <a:tileRect l="-100000" t="-100000"/>
          </a:gradFill>
          <a:ln w="12700" cap="flat" cmpd="sng">
            <a:solidFill>
              <a:schemeClr val="tx1"/>
            </a:solidFill>
            <a:prstDash val="solid"/>
            <a:miter/>
            <a:headEnd type="stealth" w="lg" len="lg"/>
            <a:tailEnd type="none" w="med" len="med"/>
          </a:ln>
        </p:spPr>
        <p:txBody>
          <a:bodyPr lIns="91425" tIns="45700" rIns="91425" bIns="45700" rtlCol="0" anchor="ctr" anchorCtr="0">
            <a:noAutofit/>
          </a:bodyPr>
          <a:lstStyle/>
          <a:p>
            <a:pPr algn="ctr"/>
            <a:r>
              <a:rPr lang="en-US" sz="2400" b="1" dirty="0">
                <a:solidFill>
                  <a:schemeClr val="tx1"/>
                </a:solidFill>
                <a:latin typeface="Calibri"/>
                <a:ea typeface="Calibri"/>
                <a:cs typeface="Calibri"/>
                <a:sym typeface="Calibri"/>
              </a:rPr>
              <a:t>Possible today!</a:t>
            </a:r>
          </a:p>
        </p:txBody>
      </p:sp>
    </p:spTree>
    <p:extLst>
      <p:ext uri="{BB962C8B-B14F-4D97-AF65-F5344CB8AC3E}">
        <p14:creationId xmlns:p14="http://schemas.microsoft.com/office/powerpoint/2010/main" val="71897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38" grpId="0" animBg="1"/>
      <p:bldP spid="69" grpId="0" animBg="1"/>
      <p:bldP spid="39" grpId="0" animBg="1"/>
      <p:bldP spid="40" grpId="0" animBg="1"/>
      <p:bldP spid="41" grpId="0" animBg="1"/>
      <p:bldP spid="42" grpId="0" animBg="1"/>
      <p:bldP spid="70" grpId="0" animBg="1"/>
      <p:bldP spid="48" grpId="0" animBg="1"/>
      <p:bldP spid="49" grpId="0" animBg="1"/>
      <p:bldP spid="7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Shape 163"/>
          <p:cNvSpPr txBox="1"/>
          <p:nvPr/>
        </p:nvSpPr>
        <p:spPr>
          <a:xfrm>
            <a:off x="1919355" y="2923440"/>
            <a:ext cx="8403300" cy="1557120"/>
          </a:xfrm>
          <a:prstGeom prst="rect">
            <a:avLst/>
          </a:prstGeom>
          <a:noFill/>
          <a:ln>
            <a:noFill/>
          </a:ln>
        </p:spPr>
        <p:txBody>
          <a:bodyPr lIns="91425" tIns="45700" rIns="91425" bIns="45700" anchor="t" anchorCtr="0">
            <a:noAutofit/>
          </a:bodyPr>
          <a:lstStyle/>
          <a:p>
            <a:pPr marL="0" marR="0" lvl="0" indent="0" algn="ctr" rtl="0">
              <a:lnSpc>
                <a:spcPct val="107000"/>
              </a:lnSpc>
              <a:spcBef>
                <a:spcPts val="0"/>
              </a:spcBef>
              <a:spcAft>
                <a:spcPts val="0"/>
              </a:spcAft>
              <a:buSzPct val="25000"/>
              <a:buNone/>
            </a:pPr>
            <a:r>
              <a:rPr lang="en-US" sz="4000" b="0" i="0" u="none" strike="noStrike" cap="none" dirty="0">
                <a:solidFill>
                  <a:srgbClr val="7F7F7F"/>
                </a:solidFill>
                <a:latin typeface="Arial Black"/>
                <a:ea typeface="Arial Black"/>
                <a:cs typeface="Arial Black"/>
                <a:sym typeface="Arial Black"/>
              </a:rPr>
              <a:t>Design and evolve your network like software</a:t>
            </a:r>
          </a:p>
        </p:txBody>
      </p:sp>
      <p:pic>
        <p:nvPicPr>
          <p:cNvPr id="164" name="Shape 164"/>
          <p:cNvPicPr preferRelativeResize="0"/>
          <p:nvPr/>
        </p:nvPicPr>
        <p:blipFill rotWithShape="1">
          <a:blip r:embed="rId3">
            <a:alphaModFix/>
          </a:blip>
          <a:srcRect/>
          <a:stretch/>
        </p:blipFill>
        <p:spPr>
          <a:xfrm>
            <a:off x="1339095" y="1328589"/>
            <a:ext cx="9532200" cy="1309500"/>
          </a:xfrm>
          <a:prstGeom prst="rect">
            <a:avLst/>
          </a:prstGeom>
          <a:noFill/>
          <a:ln>
            <a:noFill/>
          </a:ln>
        </p:spPr>
      </p:pic>
      <p:sp>
        <p:nvSpPr>
          <p:cNvPr id="2" name="TextBox 1"/>
          <p:cNvSpPr txBox="1"/>
          <p:nvPr/>
        </p:nvSpPr>
        <p:spPr>
          <a:xfrm>
            <a:off x="1977711" y="5196840"/>
            <a:ext cx="7985760" cy="1200329"/>
          </a:xfrm>
          <a:prstGeom prst="rect">
            <a:avLst/>
          </a:prstGeom>
          <a:noFill/>
        </p:spPr>
        <p:txBody>
          <a:bodyPr wrap="square" rtlCol="0">
            <a:spAutoFit/>
          </a:bodyPr>
          <a:lstStyle/>
          <a:p>
            <a:pPr algn="ctr"/>
            <a:r>
              <a:rPr lang="en-US" sz="3600" dirty="0" err="1" smtClean="0">
                <a:solidFill>
                  <a:schemeClr val="accent1">
                    <a:lumMod val="75000"/>
                  </a:schemeClr>
                </a:solidFill>
                <a:latin typeface="+mn-lt"/>
                <a:cs typeface="Arabic Typesetting" panose="03020402040406030203" pitchFamily="66" charset="-78"/>
              </a:rPr>
              <a:t>ratul@intentionet.com</a:t>
            </a:r>
            <a:r>
              <a:rPr lang="en-US" sz="3600" dirty="0" smtClean="0">
                <a:solidFill>
                  <a:schemeClr val="accent1">
                    <a:lumMod val="75000"/>
                  </a:schemeClr>
                </a:solidFill>
                <a:latin typeface="+mn-lt"/>
                <a:cs typeface="Arabic Typesetting" panose="03020402040406030203" pitchFamily="66" charset="-78"/>
              </a:rPr>
              <a:t>            </a:t>
            </a:r>
            <a:r>
              <a:rPr lang="en-US" sz="3600" dirty="0">
                <a:solidFill>
                  <a:schemeClr val="accent1">
                    <a:lumMod val="75000"/>
                  </a:schemeClr>
                </a:solidFill>
                <a:latin typeface="+mn-lt"/>
                <a:cs typeface="Arabic Typesetting" panose="03020402040406030203" pitchFamily="66" charset="-78"/>
              </a:rPr>
              <a:t>@</a:t>
            </a:r>
            <a:r>
              <a:rPr lang="en-US" sz="3600" dirty="0" err="1">
                <a:solidFill>
                  <a:schemeClr val="accent1">
                    <a:lumMod val="75000"/>
                  </a:schemeClr>
                </a:solidFill>
                <a:latin typeface="+mn-lt"/>
                <a:cs typeface="Arabic Typesetting" panose="03020402040406030203" pitchFamily="66" charset="-78"/>
              </a:rPr>
              <a:t>intentionet</a:t>
            </a:r>
            <a:endParaRPr lang="en-US" sz="3600" dirty="0">
              <a:solidFill>
                <a:schemeClr val="accent1">
                  <a:lumMod val="75000"/>
                </a:schemeClr>
              </a:solidFill>
              <a:latin typeface="+mn-lt"/>
              <a:cs typeface="Arabic Typesetting" panose="03020402040406030203" pitchFamily="66" charset="-78"/>
            </a:endParaRPr>
          </a:p>
        </p:txBody>
      </p:sp>
      <p:pic>
        <p:nvPicPr>
          <p:cNvPr id="3" name="Picture 2"/>
          <p:cNvPicPr>
            <a:picLocks noChangeAspect="1"/>
          </p:cNvPicPr>
          <p:nvPr/>
        </p:nvPicPr>
        <p:blipFill>
          <a:blip r:embed="rId4"/>
          <a:stretch>
            <a:fillRect/>
          </a:stretch>
        </p:blipFill>
        <p:spPr>
          <a:xfrm>
            <a:off x="4078192" y="5872815"/>
            <a:ext cx="597471" cy="480110"/>
          </a:xfrm>
          <a:prstGeom prst="rect">
            <a:avLst/>
          </a:prstGeom>
        </p:spPr>
      </p:pic>
    </p:spTree>
    <p:extLst>
      <p:ext uri="{BB962C8B-B14F-4D97-AF65-F5344CB8AC3E}">
        <p14:creationId xmlns:p14="http://schemas.microsoft.com/office/powerpoint/2010/main" val="1287256041"/>
      </p:ext>
    </p:extLst>
  </p:cSld>
  <p:clrMapOvr>
    <a:masterClrMapping/>
  </p:clrMapOvr>
  <mc:AlternateContent xmlns:mc="http://schemas.openxmlformats.org/markup-compatibility/2006" xmlns:p14="http://schemas.microsoft.com/office/powerpoint/2010/main">
    <mc:Choice Requires="p14">
      <p:transition spd="slow" p14:dur="2000" advTm="1528"/>
    </mc:Choice>
    <mc:Fallback xmlns="">
      <p:transition spd="slow" advTm="15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5F92C3"/>
                </a:solidFill>
                <a:latin typeface="+mj-lt"/>
                <a:ea typeface="Lato"/>
                <a:cs typeface="Lato"/>
                <a:sym typeface="Lato"/>
              </a:rPr>
              <a:t>Things will only get worse!</a:t>
            </a:r>
            <a:endParaRPr lang="en-US" sz="4000" dirty="0">
              <a:latin typeface="+mj-lt"/>
            </a:endParaRPr>
          </a:p>
        </p:txBody>
      </p:sp>
      <p:cxnSp>
        <p:nvCxnSpPr>
          <p:cNvPr id="12" name="Straight Arrow Connector 11">
            <a:extLst>
              <a:ext uri="{FF2B5EF4-FFF2-40B4-BE49-F238E27FC236}">
                <a16:creationId xmlns="" xmlns:a16="http://schemas.microsoft.com/office/drawing/2014/main" id="{C1B367BB-0039-4355-A3AC-47BF8FE8BFD9}"/>
              </a:ext>
            </a:extLst>
          </p:cNvPr>
          <p:cNvCxnSpPr/>
          <p:nvPr/>
        </p:nvCxnSpPr>
        <p:spPr>
          <a:xfrm>
            <a:off x="1325253" y="5956244"/>
            <a:ext cx="8061158" cy="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85CFA4E4-AC0E-4B14-93E2-FE1926301D71}"/>
              </a:ext>
            </a:extLst>
          </p:cNvPr>
          <p:cNvCxnSpPr/>
          <p:nvPr/>
        </p:nvCxnSpPr>
        <p:spPr>
          <a:xfrm flipH="1" flipV="1">
            <a:off x="1309755" y="1925006"/>
            <a:ext cx="6016" cy="4065872"/>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4115BEC-C60A-499F-A0F0-233991778167}"/>
              </a:ext>
            </a:extLst>
          </p:cNvPr>
          <p:cNvCxnSpPr>
            <a:cxnSpLocks/>
          </p:cNvCxnSpPr>
          <p:nvPr/>
        </p:nvCxnSpPr>
        <p:spPr>
          <a:xfrm flipV="1">
            <a:off x="2167464" y="4489462"/>
            <a:ext cx="5741808" cy="482228"/>
          </a:xfrm>
          <a:prstGeom prst="line">
            <a:avLst/>
          </a:prstGeom>
          <a:ln w="381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34707995-6C41-465F-A559-5876108CD59B}"/>
              </a:ext>
            </a:extLst>
          </p:cNvPr>
          <p:cNvCxnSpPr>
            <a:cxnSpLocks/>
          </p:cNvCxnSpPr>
          <p:nvPr/>
        </p:nvCxnSpPr>
        <p:spPr>
          <a:xfrm flipV="1">
            <a:off x="2167464" y="2138673"/>
            <a:ext cx="5648621" cy="2542652"/>
          </a:xfrm>
          <a:prstGeom prst="line">
            <a:avLst/>
          </a:prstGeom>
          <a:ln w="381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 xmlns:a16="http://schemas.microsoft.com/office/drawing/2014/main" id="{30448E15-2A59-4F9B-8929-282115641736}"/>
              </a:ext>
            </a:extLst>
          </p:cNvPr>
          <p:cNvSpPr txBox="1"/>
          <p:nvPr/>
        </p:nvSpPr>
        <p:spPr>
          <a:xfrm>
            <a:off x="1992652" y="2837808"/>
            <a:ext cx="3468885" cy="954107"/>
          </a:xfrm>
          <a:prstGeom prst="rect">
            <a:avLst/>
          </a:prstGeom>
          <a:noFill/>
        </p:spPr>
        <p:txBody>
          <a:bodyPr wrap="square" rtlCol="0">
            <a:spAutoFit/>
          </a:bodyPr>
          <a:lstStyle/>
          <a:p>
            <a:r>
              <a:rPr lang="en-US" sz="2800" dirty="0"/>
              <a:t>Increasing network </a:t>
            </a:r>
            <a:br>
              <a:rPr lang="en-US" sz="2800" dirty="0"/>
            </a:br>
            <a:r>
              <a:rPr lang="en-US" sz="2800" dirty="0"/>
              <a:t>complexity</a:t>
            </a:r>
          </a:p>
        </p:txBody>
      </p:sp>
      <p:sp>
        <p:nvSpPr>
          <p:cNvPr id="17" name="TextBox 16">
            <a:extLst>
              <a:ext uri="{FF2B5EF4-FFF2-40B4-BE49-F238E27FC236}">
                <a16:creationId xmlns="" xmlns:a16="http://schemas.microsoft.com/office/drawing/2014/main" id="{44BCA6F0-0B1B-45BD-8462-C9D223FFCAA8}"/>
              </a:ext>
            </a:extLst>
          </p:cNvPr>
          <p:cNvSpPr txBox="1"/>
          <p:nvPr/>
        </p:nvSpPr>
        <p:spPr>
          <a:xfrm>
            <a:off x="2038460" y="4985038"/>
            <a:ext cx="4954211" cy="523220"/>
          </a:xfrm>
          <a:prstGeom prst="rect">
            <a:avLst/>
          </a:prstGeom>
          <a:noFill/>
        </p:spPr>
        <p:txBody>
          <a:bodyPr wrap="square" rtlCol="0">
            <a:spAutoFit/>
          </a:bodyPr>
          <a:lstStyle/>
          <a:p>
            <a:r>
              <a:rPr lang="en-US" sz="2800" dirty="0"/>
              <a:t>Ability to handle complexity</a:t>
            </a:r>
          </a:p>
        </p:txBody>
      </p:sp>
      <p:sp>
        <p:nvSpPr>
          <p:cNvPr id="18" name="TextBox 17">
            <a:extLst>
              <a:ext uri="{FF2B5EF4-FFF2-40B4-BE49-F238E27FC236}">
                <a16:creationId xmlns="" xmlns:a16="http://schemas.microsoft.com/office/drawing/2014/main" id="{D918BB53-72E6-40CA-89DC-FDF30E0DF9C2}"/>
              </a:ext>
            </a:extLst>
          </p:cNvPr>
          <p:cNvSpPr txBox="1"/>
          <p:nvPr/>
        </p:nvSpPr>
        <p:spPr>
          <a:xfrm>
            <a:off x="4172424" y="6012019"/>
            <a:ext cx="2059610" cy="523220"/>
          </a:xfrm>
          <a:prstGeom prst="rect">
            <a:avLst/>
          </a:prstGeom>
          <a:noFill/>
        </p:spPr>
        <p:txBody>
          <a:bodyPr wrap="square" rtlCol="0">
            <a:spAutoFit/>
          </a:bodyPr>
          <a:lstStyle/>
          <a:p>
            <a:r>
              <a:rPr lang="en-US" sz="2800"/>
              <a:t>Time </a:t>
            </a:r>
            <a:r>
              <a:rPr lang="en-US" sz="2800">
                <a:sym typeface="Wingdings"/>
              </a:rPr>
              <a:t></a:t>
            </a:r>
            <a:endParaRPr lang="en-US" sz="2800" dirty="0"/>
          </a:p>
        </p:txBody>
      </p:sp>
      <p:sp>
        <p:nvSpPr>
          <p:cNvPr id="3" name="Rectangle 2"/>
          <p:cNvSpPr/>
          <p:nvPr/>
        </p:nvSpPr>
        <p:spPr>
          <a:xfrm>
            <a:off x="7465671" y="2615962"/>
            <a:ext cx="4409954" cy="1629517"/>
          </a:xfrm>
          <a:prstGeom prst="rect">
            <a:avLst/>
          </a:prstGeom>
          <a:solidFill>
            <a:schemeClr val="bg1">
              <a:lumMod val="95000"/>
            </a:schemeClr>
          </a:solidFill>
          <a:ln w="19050" cap="flat" cmpd="sng">
            <a:solidFill>
              <a:srgbClr val="7F7F7F"/>
            </a:solidFill>
            <a:prstDash val="solid"/>
            <a:miter/>
            <a:headEnd type="stealth" w="lg" len="lg"/>
            <a:tailEnd type="none" w="med" len="med"/>
          </a:ln>
          <a:effectLst>
            <a:outerShdw blurRad="50800" dist="38100" dir="2700000" algn="tl" rotWithShape="0">
              <a:prstClr val="black">
                <a:alpha val="40000"/>
              </a:prstClr>
            </a:outerShdw>
          </a:effectLst>
        </p:spPr>
        <p:txBody>
          <a:bodyPr lIns="91425" tIns="45700" rIns="91425" bIns="45700" rtlCol="0" anchor="ctr" anchorCtr="0">
            <a:noAutofit/>
          </a:bodyPr>
          <a:lstStyle/>
          <a:p>
            <a:pPr algn="ctr"/>
            <a:r>
              <a:rPr lang="en-US" sz="2800" dirty="0">
                <a:ea typeface="Calibri"/>
                <a:cs typeface="Calibri"/>
                <a:sym typeface="Calibri"/>
              </a:rPr>
              <a:t>HW, SW disaggregation</a:t>
            </a:r>
          </a:p>
          <a:p>
            <a:pPr algn="ctr"/>
            <a:r>
              <a:rPr lang="en-US" sz="2800" dirty="0">
                <a:ea typeface="Calibri"/>
                <a:cs typeface="Calibri"/>
                <a:sym typeface="Calibri"/>
              </a:rPr>
              <a:t>More (virtual) devices</a:t>
            </a:r>
          </a:p>
          <a:p>
            <a:pPr algn="ctr"/>
            <a:r>
              <a:rPr lang="en-US" sz="2800" dirty="0">
                <a:ea typeface="Calibri"/>
                <a:cs typeface="Calibri"/>
                <a:sym typeface="Calibri"/>
              </a:rPr>
              <a:t>Transition to hybrid cloud</a:t>
            </a:r>
          </a:p>
        </p:txBody>
      </p:sp>
      <p:cxnSp>
        <p:nvCxnSpPr>
          <p:cNvPr id="5" name="Straight Arrow Connector 4"/>
          <p:cNvCxnSpPr>
            <a:cxnSpLocks/>
            <a:stCxn id="3" idx="1"/>
          </p:cNvCxnSpPr>
          <p:nvPr/>
        </p:nvCxnSpPr>
        <p:spPr>
          <a:xfrm flipH="1">
            <a:off x="3991829" y="3430721"/>
            <a:ext cx="3473842" cy="22497"/>
          </a:xfrm>
          <a:prstGeom prst="straightConnector1">
            <a:avLst/>
          </a:prstGeom>
          <a:ln w="12700">
            <a:solidFill>
              <a:schemeClr val="tx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60811213"/>
      </p:ext>
    </p:extLst>
  </p:cSld>
  <p:clrMapOvr>
    <a:masterClrMapping/>
  </p:clrMapOvr>
  <mc:AlternateContent xmlns:mc="http://schemas.openxmlformats.org/markup-compatibility/2006" xmlns:p14="http://schemas.microsoft.com/office/powerpoint/2010/main">
    <mc:Choice Requires="p14">
      <p:transition spd="slow" p14:dur="2000" advTm="47451"/>
    </mc:Choice>
    <mc:Fallback xmlns="">
      <p:transition spd="slow" advTm="474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60" y="365124"/>
            <a:ext cx="11525300" cy="1641645"/>
          </a:xfrm>
        </p:spPr>
        <p:txBody>
          <a:bodyPr/>
          <a:lstStyle/>
          <a:p>
            <a:r>
              <a:rPr lang="en-US" sz="3600" dirty="0"/>
              <a:t>Idea: T</a:t>
            </a:r>
            <a:r>
              <a:rPr lang="en-US" sz="3600" dirty="0">
                <a:latin typeface="+mj-lt"/>
              </a:rPr>
              <a:t>ame network complexity by adapting proven approaches from HW and SW engineering</a:t>
            </a:r>
          </a:p>
        </p:txBody>
      </p:sp>
      <p:grpSp>
        <p:nvGrpSpPr>
          <p:cNvPr id="3" name="Group 2"/>
          <p:cNvGrpSpPr/>
          <p:nvPr/>
        </p:nvGrpSpPr>
        <p:grpSpPr>
          <a:xfrm>
            <a:off x="343327" y="1985212"/>
            <a:ext cx="5271051" cy="3749040"/>
            <a:chOff x="355601" y="2629094"/>
            <a:chExt cx="5271051" cy="3749040"/>
          </a:xfrm>
        </p:grpSpPr>
        <p:graphicFrame>
          <p:nvGraphicFramePr>
            <p:cNvPr id="5" name="Diagram 4"/>
            <p:cNvGraphicFramePr>
              <a:graphicFrameLocks noChangeAspect="1"/>
            </p:cNvGraphicFramePr>
            <p:nvPr>
              <p:extLst/>
            </p:nvPr>
          </p:nvGraphicFramePr>
          <p:xfrm>
            <a:off x="355601" y="2629094"/>
            <a:ext cx="5271051" cy="3749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ounded Rectangle 5"/>
            <p:cNvSpPr/>
            <p:nvPr/>
          </p:nvSpPr>
          <p:spPr>
            <a:xfrm>
              <a:off x="1758950" y="3188120"/>
              <a:ext cx="2482850" cy="685800"/>
            </a:xfrm>
            <a:prstGeom prst="roundRect">
              <a:avLst/>
            </a:prstGeom>
            <a:solidFill>
              <a:schemeClr val="bg1"/>
            </a:solidFill>
            <a:ln w="38100">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b="1" dirty="0"/>
                <a:t>Development </a:t>
              </a:r>
              <a:br>
                <a:rPr lang="en-US" sz="2000" b="1" dirty="0"/>
              </a:br>
              <a:r>
                <a:rPr lang="en-US" sz="2000" b="1" dirty="0"/>
                <a:t>tools</a:t>
              </a:r>
            </a:p>
          </p:txBody>
        </p:sp>
        <p:sp>
          <p:nvSpPr>
            <p:cNvPr id="7" name="Rounded Rectangle 6"/>
            <p:cNvSpPr/>
            <p:nvPr/>
          </p:nvSpPr>
          <p:spPr>
            <a:xfrm>
              <a:off x="1758950" y="4378007"/>
              <a:ext cx="2482850" cy="685800"/>
            </a:xfrm>
            <a:prstGeom prst="roundRect">
              <a:avLst/>
            </a:prstGeom>
            <a:solidFill>
              <a:schemeClr val="bg1"/>
            </a:solidFill>
            <a:ln w="38100">
              <a:solidFill>
                <a:srgbClr val="5E92C5"/>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t>High-level intent specification</a:t>
              </a:r>
            </a:p>
          </p:txBody>
        </p:sp>
        <p:sp>
          <p:nvSpPr>
            <p:cNvPr id="8" name="Rounded Rectangle 7"/>
            <p:cNvSpPr/>
            <p:nvPr/>
          </p:nvSpPr>
          <p:spPr>
            <a:xfrm>
              <a:off x="1758950" y="5489575"/>
              <a:ext cx="2482850" cy="685800"/>
            </a:xfrm>
            <a:prstGeom prst="roundRect">
              <a:avLst/>
            </a:prstGeom>
            <a:solidFill>
              <a:schemeClr val="bg1"/>
            </a:solidFill>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lvl="0" algn="ctr"/>
              <a:r>
                <a:rPr lang="en-US" sz="2000" b="1" dirty="0"/>
                <a:t>Formal validation</a:t>
              </a:r>
            </a:p>
          </p:txBody>
        </p:sp>
      </p:grpSp>
      <p:sp>
        <p:nvSpPr>
          <p:cNvPr id="9" name="Rounded Rectangle 8"/>
          <p:cNvSpPr/>
          <p:nvPr/>
        </p:nvSpPr>
        <p:spPr>
          <a:xfrm>
            <a:off x="521460" y="5849955"/>
            <a:ext cx="11122324" cy="725928"/>
          </a:xfrm>
          <a:prstGeom prst="roundRect">
            <a:avLst/>
          </a:prstGeom>
          <a:noFill/>
          <a:ln>
            <a:solidFill>
              <a:schemeClr val="bg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5E92C5"/>
                </a:solidFill>
                <a:ea typeface="Calibri" charset="0"/>
                <a:cs typeface="Calibri" charset="0"/>
              </a:rPr>
              <a:t>Realizable today using precise models of network control plane</a:t>
            </a:r>
            <a:endParaRPr lang="en-US" sz="2800" dirty="0">
              <a:solidFill>
                <a:srgbClr val="5E92C5"/>
              </a:solidFill>
              <a:ea typeface="Calibri" charset="0"/>
              <a:cs typeface="Calibri" charset="0"/>
            </a:endParaRPr>
          </a:p>
        </p:txBody>
      </p:sp>
      <p:sp>
        <p:nvSpPr>
          <p:cNvPr id="10" name="Text Placeholder 6">
            <a:extLst>
              <a:ext uri="{FF2B5EF4-FFF2-40B4-BE49-F238E27FC236}">
                <a16:creationId xmlns="" xmlns:a16="http://schemas.microsoft.com/office/drawing/2014/main" id="{3B5D6513-1636-447B-8450-405ACDB3BB69}"/>
              </a:ext>
            </a:extLst>
          </p:cNvPr>
          <p:cNvSpPr>
            <a:spLocks noGrp="1"/>
          </p:cNvSpPr>
          <p:nvPr>
            <p:ph type="body" idx="1"/>
          </p:nvPr>
        </p:nvSpPr>
        <p:spPr>
          <a:xfrm>
            <a:off x="6722417" y="2122472"/>
            <a:ext cx="4686417" cy="3611780"/>
          </a:xfrm>
          <a:solidFill>
            <a:schemeClr val="bg1">
              <a:lumMod val="95000"/>
            </a:schemeClr>
          </a:solidFill>
          <a:ln>
            <a:solidFill>
              <a:schemeClr val="tx1"/>
            </a:solidFill>
          </a:ln>
          <a:effectLst>
            <a:outerShdw blurRad="50800" dist="38100" dir="2700000" algn="tl" rotWithShape="0">
              <a:prstClr val="black">
                <a:alpha val="40000"/>
              </a:prstClr>
            </a:outerShdw>
          </a:effectLst>
        </p:spPr>
        <p:txBody>
          <a:bodyPr anchor="ctr"/>
          <a:lstStyle/>
          <a:p>
            <a:pPr marL="86360" indent="0" algn="ctr">
              <a:spcBef>
                <a:spcPts val="1800"/>
              </a:spcBef>
              <a:buNone/>
            </a:pPr>
            <a:r>
              <a:rPr lang="en-US" dirty="0">
                <a:latin typeface="+mn-lt"/>
                <a:cs typeface="Calibri" panose="020F0502020204030204" pitchFamily="34" charset="0"/>
              </a:rPr>
              <a:t>Provide strong correctness guarantees </a:t>
            </a:r>
          </a:p>
          <a:p>
            <a:pPr marL="86360" indent="0" algn="ctr">
              <a:spcBef>
                <a:spcPts val="1800"/>
              </a:spcBef>
              <a:buNone/>
            </a:pPr>
            <a:r>
              <a:rPr lang="en-US" dirty="0">
                <a:latin typeface="+mn-lt"/>
                <a:cs typeface="Calibri" panose="020F0502020204030204" pitchFamily="34" charset="0"/>
              </a:rPr>
              <a:t>Simplify </a:t>
            </a:r>
            <a:r>
              <a:rPr lang="en-US" b="0" dirty="0">
                <a:latin typeface="+mn-lt"/>
                <a:cs typeface="Calibri" panose="020F0502020204030204" pitchFamily="34" charset="0"/>
              </a:rPr>
              <a:t>intent expression</a:t>
            </a:r>
          </a:p>
          <a:p>
            <a:pPr marL="86360" indent="0" algn="ctr">
              <a:spcBef>
                <a:spcPts val="1800"/>
              </a:spcBef>
              <a:buNone/>
            </a:pPr>
            <a:r>
              <a:rPr lang="en-US" b="0" dirty="0">
                <a:latin typeface="+mn-lt"/>
                <a:cs typeface="Calibri" panose="020F0502020204030204" pitchFamily="34" charset="0"/>
              </a:rPr>
              <a:t>Catch bugs early in the pipeline</a:t>
            </a:r>
            <a:endParaRPr lang="en-US" b="0" dirty="0">
              <a:solidFill>
                <a:schemeClr val="accent1">
                  <a:lumMod val="75000"/>
                </a:schemeClr>
              </a:solidFill>
              <a:latin typeface="+mn-lt"/>
              <a:cs typeface="Calibri" panose="020F0502020204030204" pitchFamily="34" charset="0"/>
            </a:endParaRPr>
          </a:p>
          <a:p>
            <a:pPr marL="86360" indent="0" algn="ctr">
              <a:spcBef>
                <a:spcPts val="1800"/>
              </a:spcBef>
              <a:buNone/>
            </a:pPr>
            <a:r>
              <a:rPr lang="en-US" b="0" dirty="0">
                <a:solidFill>
                  <a:schemeClr val="tx1"/>
                </a:solidFill>
                <a:latin typeface="+mn-lt"/>
                <a:cs typeface="Calibri" panose="020F0502020204030204" pitchFamily="34" charset="0"/>
              </a:rPr>
              <a:t>Enable safe, rapid evolution</a:t>
            </a:r>
          </a:p>
        </p:txBody>
      </p:sp>
    </p:spTree>
    <p:custDataLst>
      <p:tags r:id="rId1"/>
    </p:custDataLst>
    <p:extLst>
      <p:ext uri="{BB962C8B-B14F-4D97-AF65-F5344CB8AC3E}">
        <p14:creationId xmlns:p14="http://schemas.microsoft.com/office/powerpoint/2010/main" val="2439037252"/>
      </p:ext>
    </p:extLst>
  </p:cSld>
  <p:clrMapOvr>
    <a:masterClrMapping/>
  </p:clrMapOvr>
  <mc:AlternateContent xmlns:mc="http://schemas.openxmlformats.org/markup-compatibility/2006" xmlns:p14="http://schemas.microsoft.com/office/powerpoint/2010/main">
    <mc:Choice Requires="p14">
      <p:transition spd="slow" p14:dur="2000" advTm="111871"/>
    </mc:Choice>
    <mc:Fallback xmlns="">
      <p:transition spd="slow" advTm="111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1">
                    <a:lumMod val="50000"/>
                  </a:schemeClr>
                </a:solidFill>
                <a:latin typeface="+mj-lt"/>
              </a:rPr>
              <a:t>FORMAL VALIDATION</a:t>
            </a:r>
          </a:p>
        </p:txBody>
      </p:sp>
      <p:graphicFrame>
        <p:nvGraphicFramePr>
          <p:cNvPr id="7" name="Diagram 6"/>
          <p:cNvGraphicFramePr>
            <a:graphicFrameLocks noChangeAspect="1"/>
          </p:cNvGraphicFramePr>
          <p:nvPr>
            <p:extLst>
              <p:ext uri="{D42A27DB-BD31-4B8C-83A1-F6EECF244321}">
                <p14:modId xmlns:p14="http://schemas.microsoft.com/office/powerpoint/2010/main" val="3760035669"/>
              </p:ext>
            </p:extLst>
          </p:nvPr>
        </p:nvGraphicFramePr>
        <p:xfrm>
          <a:off x="9125351" y="2550994"/>
          <a:ext cx="2491215" cy="177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731963"/>
      </p:ext>
    </p:extLst>
  </p:cSld>
  <p:clrMapOvr>
    <a:masterClrMapping/>
  </p:clrMapOvr>
  <mc:AlternateContent xmlns:mc="http://schemas.openxmlformats.org/markup-compatibility/2006" xmlns:p14="http://schemas.microsoft.com/office/powerpoint/2010/main">
    <mc:Choice Requires="p14">
      <p:transition spd="slow" p14:dur="2000" advTm="2721"/>
    </mc:Choice>
    <mc:Fallback xmlns="">
      <p:transition spd="slow" advTm="272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latin typeface="+mj-lt"/>
              </a:rPr>
              <a:t>Formal validation</a:t>
            </a:r>
          </a:p>
        </p:txBody>
      </p:sp>
      <p:sp>
        <p:nvSpPr>
          <p:cNvPr id="5" name="Text Placeholder 4"/>
          <p:cNvSpPr>
            <a:spLocks noGrp="1"/>
          </p:cNvSpPr>
          <p:nvPr>
            <p:ph type="body" idx="1"/>
          </p:nvPr>
        </p:nvSpPr>
        <p:spPr>
          <a:xfrm>
            <a:off x="607631" y="1825625"/>
            <a:ext cx="10934945" cy="4111151"/>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solidFill>
                  <a:srgbClr val="5E92C5"/>
                </a:solidFill>
                <a:latin typeface="+mn-lt"/>
              </a:rPr>
              <a:t>Comprehensive analysis of (aspects of) network behavior</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1000" b="0" dirty="0">
              <a:solidFill>
                <a:schemeClr val="tx1"/>
              </a:solidFill>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Validate behavior for </a:t>
            </a:r>
            <a:r>
              <a:rPr lang="en-US" i="1" dirty="0">
                <a:solidFill>
                  <a:schemeClr val="tx1"/>
                </a:solidFill>
                <a:latin typeface="+mn-lt"/>
              </a:rPr>
              <a:t>all</a:t>
            </a:r>
            <a:r>
              <a:rPr lang="en-US" b="0" dirty="0">
                <a:solidFill>
                  <a:schemeClr val="tx1"/>
                </a:solidFill>
                <a:latin typeface="+mn-lt"/>
              </a:rPr>
              <a:t> nodes, packets, failures, or routing adverts</a:t>
            </a:r>
          </a:p>
        </p:txBody>
      </p:sp>
      <p:sp>
        <p:nvSpPr>
          <p:cNvPr id="7" name="Text Placeholder 4">
            <a:extLst>
              <a:ext uri="{FF2B5EF4-FFF2-40B4-BE49-F238E27FC236}">
                <a16:creationId xmlns="" xmlns:a16="http://schemas.microsoft.com/office/drawing/2014/main" id="{8CC6AEDC-D43B-43A6-BEEE-AD2FBFBF9447}"/>
              </a:ext>
            </a:extLst>
          </p:cNvPr>
          <p:cNvSpPr txBox="1">
            <a:spLocks/>
          </p:cNvSpPr>
          <p:nvPr/>
        </p:nvSpPr>
        <p:spPr>
          <a:xfrm>
            <a:off x="851846" y="3239523"/>
            <a:ext cx="10515599" cy="34868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1" i="0" u="none" strike="noStrike" cap="none">
                <a:solidFill>
                  <a:schemeClr val="dk1"/>
                </a:solidFill>
                <a:latin typeface="Nunito"/>
                <a:ea typeface="Nunito"/>
                <a:cs typeface="Nunito"/>
                <a:sym typeface="Nunito"/>
              </a:defRPr>
            </a:lvl1pPr>
            <a:lvl2pPr marL="685800" marR="0" lvl="1" indent="-76200" algn="l" rtl="0">
              <a:lnSpc>
                <a:spcPct val="90000"/>
              </a:lnSpc>
              <a:spcBef>
                <a:spcPts val="500"/>
              </a:spcBef>
              <a:spcAft>
                <a:spcPts val="0"/>
              </a:spcAft>
              <a:buClr>
                <a:schemeClr val="dk1"/>
              </a:buClr>
              <a:buSzPct val="100000"/>
              <a:buFont typeface="Arial"/>
              <a:buChar char="•"/>
              <a:defRPr sz="2400" b="1" i="0" u="none" strike="noStrike" cap="none">
                <a:solidFill>
                  <a:schemeClr val="dk1"/>
                </a:solidFill>
                <a:latin typeface="Nunito"/>
                <a:ea typeface="Nunito"/>
                <a:cs typeface="Nunito"/>
                <a:sym typeface="Nunito"/>
              </a:defRPr>
            </a:lvl2pPr>
            <a:lvl3pPr marL="1143000" marR="0" lvl="2" indent="-101600" algn="l" rtl="0">
              <a:lnSpc>
                <a:spcPct val="90000"/>
              </a:lnSpc>
              <a:spcBef>
                <a:spcPts val="500"/>
              </a:spcBef>
              <a:spcAft>
                <a:spcPts val="0"/>
              </a:spcAft>
              <a:buClr>
                <a:schemeClr val="dk1"/>
              </a:buClr>
              <a:buSzPct val="100000"/>
              <a:buFont typeface="Arial"/>
              <a:buChar char="•"/>
              <a:defRPr sz="2000" b="1" i="0" u="none" strike="noStrike" cap="none">
                <a:solidFill>
                  <a:schemeClr val="dk1"/>
                </a:solidFill>
                <a:latin typeface="Nunito"/>
                <a:ea typeface="Nunito"/>
                <a:cs typeface="Nunito"/>
                <a:sym typeface="Nunito"/>
              </a:defRPr>
            </a:lvl3pPr>
            <a:lvl4pPr marL="1600200" marR="0" lvl="3"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4pPr>
            <a:lvl5pPr marL="2057400" marR="0" lvl="4"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900"/>
              </a:spcBef>
              <a:buClrTx/>
              <a:buSzTx/>
              <a:buFont typeface="Arial"/>
              <a:buNone/>
            </a:pPr>
            <a:r>
              <a:rPr lang="en-US" sz="2400" b="0" dirty="0">
                <a:latin typeface="+mn-lt"/>
              </a:rPr>
              <a:t>Is the DNS server </a:t>
            </a:r>
            <a:r>
              <a:rPr lang="en-US" sz="2400" i="1" dirty="0">
                <a:latin typeface="+mn-lt"/>
              </a:rPr>
              <a:t>globally</a:t>
            </a:r>
            <a:r>
              <a:rPr lang="en-US" sz="2400" b="0" dirty="0">
                <a:latin typeface="+mn-lt"/>
              </a:rPr>
              <a:t> reachable?</a:t>
            </a:r>
            <a:endParaRPr lang="en-US" sz="1000" b="0" dirty="0">
              <a:latin typeface="+mn-lt"/>
            </a:endParaRPr>
          </a:p>
          <a:p>
            <a:pPr marL="0" indent="0" algn="ctr">
              <a:lnSpc>
                <a:spcPct val="100000"/>
              </a:lnSpc>
              <a:spcBef>
                <a:spcPts val="900"/>
              </a:spcBef>
              <a:buClrTx/>
              <a:buSzTx/>
              <a:buFont typeface="Arial"/>
              <a:buNone/>
            </a:pPr>
            <a:r>
              <a:rPr lang="en-US" sz="2400" b="0" dirty="0">
                <a:latin typeface="+mn-lt"/>
              </a:rPr>
              <a:t>Are two subnets isolated with respect to </a:t>
            </a:r>
            <a:r>
              <a:rPr lang="en-US" sz="2400" i="1" dirty="0">
                <a:latin typeface="+mn-lt"/>
              </a:rPr>
              <a:t>all</a:t>
            </a:r>
            <a:r>
              <a:rPr lang="en-US" sz="2400" b="0" dirty="0">
                <a:latin typeface="+mn-lt"/>
              </a:rPr>
              <a:t> traffic?</a:t>
            </a:r>
            <a:endParaRPr lang="en-US" sz="1000" b="0" dirty="0">
              <a:latin typeface="+mn-lt"/>
            </a:endParaRPr>
          </a:p>
          <a:p>
            <a:pPr marL="0" indent="0" algn="ctr">
              <a:lnSpc>
                <a:spcPct val="100000"/>
              </a:lnSpc>
              <a:spcBef>
                <a:spcPts val="900"/>
              </a:spcBef>
              <a:buClrTx/>
              <a:buSzTx/>
              <a:buFont typeface="Arial"/>
              <a:buNone/>
            </a:pPr>
            <a:r>
              <a:rPr lang="en-US" sz="2400" b="0" dirty="0">
                <a:latin typeface="+mn-lt"/>
              </a:rPr>
              <a:t>Do spine routers treat </a:t>
            </a:r>
            <a:r>
              <a:rPr lang="en-US" sz="2400" i="1" dirty="0">
                <a:latin typeface="+mn-lt"/>
              </a:rPr>
              <a:t>all</a:t>
            </a:r>
            <a:r>
              <a:rPr lang="en-US" sz="2400" b="0" dirty="0">
                <a:latin typeface="+mn-lt"/>
              </a:rPr>
              <a:t> destinations identically?</a:t>
            </a:r>
            <a:endParaRPr lang="en-US" sz="1000" b="0" dirty="0">
              <a:latin typeface="+mn-lt"/>
            </a:endParaRPr>
          </a:p>
          <a:p>
            <a:pPr marL="0" indent="0" algn="ctr">
              <a:lnSpc>
                <a:spcPct val="100000"/>
              </a:lnSpc>
              <a:spcBef>
                <a:spcPts val="900"/>
              </a:spcBef>
              <a:buClrTx/>
              <a:buSzTx/>
              <a:buFont typeface="Arial"/>
              <a:buNone/>
            </a:pPr>
            <a:r>
              <a:rPr lang="en-US" sz="2400" b="0" dirty="0">
                <a:latin typeface="+mn-lt"/>
              </a:rPr>
              <a:t>Can </a:t>
            </a:r>
            <a:r>
              <a:rPr lang="en-US" sz="2400" i="1" dirty="0">
                <a:latin typeface="+mn-lt"/>
              </a:rPr>
              <a:t>any</a:t>
            </a:r>
            <a:r>
              <a:rPr lang="en-US" sz="2400" b="0" dirty="0">
                <a:latin typeface="+mn-lt"/>
              </a:rPr>
              <a:t> unencrypted packet go from A to B?</a:t>
            </a:r>
            <a:endParaRPr lang="en-US" sz="1000" b="0" dirty="0">
              <a:latin typeface="+mn-lt"/>
            </a:endParaRPr>
          </a:p>
          <a:p>
            <a:pPr marL="0" indent="0" algn="ctr">
              <a:lnSpc>
                <a:spcPct val="100000"/>
              </a:lnSpc>
              <a:spcBef>
                <a:spcPts val="900"/>
              </a:spcBef>
              <a:buClrTx/>
              <a:buSzTx/>
              <a:buFont typeface="Arial"/>
              <a:buNone/>
            </a:pPr>
            <a:r>
              <a:rPr lang="en-US" sz="2400" b="0" dirty="0">
                <a:latin typeface="+mn-lt"/>
              </a:rPr>
              <a:t>Will </a:t>
            </a:r>
            <a:r>
              <a:rPr lang="en-US" sz="2400" i="1" dirty="0">
                <a:latin typeface="+mn-lt"/>
              </a:rPr>
              <a:t>any</a:t>
            </a:r>
            <a:r>
              <a:rPr lang="en-US" sz="2400" b="0" dirty="0">
                <a:latin typeface="+mn-lt"/>
              </a:rPr>
              <a:t> interface failure lead to connectivity loss?</a:t>
            </a:r>
            <a:endParaRPr lang="en-US" sz="1000" b="0" dirty="0">
              <a:latin typeface="+mn-lt"/>
            </a:endParaRPr>
          </a:p>
          <a:p>
            <a:pPr marL="0" indent="0" algn="ctr">
              <a:lnSpc>
                <a:spcPct val="100000"/>
              </a:lnSpc>
              <a:spcBef>
                <a:spcPts val="900"/>
              </a:spcBef>
              <a:buClrTx/>
              <a:buSzTx/>
              <a:buFont typeface="Arial"/>
              <a:buNone/>
            </a:pPr>
            <a:r>
              <a:rPr lang="en-US" sz="2400" b="0" dirty="0">
                <a:latin typeface="+mn-lt"/>
              </a:rPr>
              <a:t>Can </a:t>
            </a:r>
            <a:r>
              <a:rPr lang="en-US" sz="2400" i="1" dirty="0">
                <a:latin typeface="+mn-lt"/>
              </a:rPr>
              <a:t>any</a:t>
            </a:r>
            <a:r>
              <a:rPr lang="en-US" sz="2400" b="0" dirty="0">
                <a:latin typeface="+mn-lt"/>
              </a:rPr>
              <a:t> external announcement disrupt internal connectivity?</a:t>
            </a:r>
          </a:p>
          <a:p>
            <a:pPr marL="0" indent="0" algn="ctr">
              <a:lnSpc>
                <a:spcPct val="100000"/>
              </a:lnSpc>
              <a:spcBef>
                <a:spcPts val="900"/>
              </a:spcBef>
              <a:buClrTx/>
              <a:buSzTx/>
              <a:buFont typeface="Arial"/>
              <a:buNone/>
            </a:pPr>
            <a:r>
              <a:rPr lang="en-US" sz="2400" b="0" dirty="0">
                <a:latin typeface="+mn-lt"/>
              </a:rPr>
              <a:t>Is </a:t>
            </a:r>
            <a:r>
              <a:rPr lang="en-US" sz="2400" i="1" dirty="0">
                <a:latin typeface="+mn-lt"/>
              </a:rPr>
              <a:t>all</a:t>
            </a:r>
            <a:r>
              <a:rPr lang="en-US" sz="2400" b="0" dirty="0">
                <a:latin typeface="+mn-lt"/>
              </a:rPr>
              <a:t> communication with the device properly authenticated?</a:t>
            </a:r>
          </a:p>
        </p:txBody>
      </p:sp>
    </p:spTree>
    <p:custDataLst>
      <p:tags r:id="rId1"/>
    </p:custDataLst>
    <p:extLst>
      <p:ext uri="{BB962C8B-B14F-4D97-AF65-F5344CB8AC3E}">
        <p14:creationId xmlns:p14="http://schemas.microsoft.com/office/powerpoint/2010/main" val="652248198"/>
      </p:ext>
    </p:extLst>
  </p:cSld>
  <p:clrMapOvr>
    <a:masterClrMapping/>
  </p:clrMapOvr>
  <mc:AlternateContent xmlns:mc="http://schemas.openxmlformats.org/markup-compatibility/2006" xmlns:p14="http://schemas.microsoft.com/office/powerpoint/2010/main">
    <mc:Choice Requires="p14">
      <p:transition spd="slow" p14:dur="2000" advTm="104324"/>
    </mc:Choice>
    <mc:Fallback xmlns="">
      <p:transition spd="slow" advTm="1043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C0C0C0"/>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rgbClr val="C0C0C0"/>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C0C0C0"/>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C0C0C0"/>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C0C0C0"/>
                                      </p:to>
                                    </p:animClr>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5" end="5"/>
                                            </p:txEl>
                                          </p:spTgt>
                                        </p:tgtEl>
                                        <p:attrNameLst>
                                          <p:attrName>ppt_c</p:attrName>
                                        </p:attrNameLst>
                                      </p:cBhvr>
                                      <p:to>
                                        <a:srgbClr val="C0C0C0"/>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C0C0C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latin typeface="+mj-lt"/>
                <a:ea typeface="Calibri" charset="0"/>
                <a:cs typeface="Calibri" charset="0"/>
              </a:rPr>
              <a:t>Comparison of validation capabilities</a:t>
            </a:r>
          </a:p>
        </p:txBody>
      </p:sp>
      <p:sp>
        <p:nvSpPr>
          <p:cNvPr id="5" name="Text Placeholder 4"/>
          <p:cNvSpPr>
            <a:spLocks noGrp="1"/>
          </p:cNvSpPr>
          <p:nvPr>
            <p:ph type="body" idx="1"/>
          </p:nvPr>
        </p:nvSpPr>
        <p:spPr>
          <a:xfrm>
            <a:off x="418454" y="1825624"/>
            <a:ext cx="4625494" cy="4900639"/>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rgbClr val="5E92C5"/>
                </a:solidFill>
                <a:latin typeface="+mn-lt"/>
              </a:rPr>
              <a:t>Hardware engineers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2000" dirty="0">
              <a:solidFill>
                <a:srgbClr val="5E92C5"/>
              </a:solidFill>
              <a:latin typeface="+mn-lt"/>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Design rule checking</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Timing analysis</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Functional verification</a:t>
            </a:r>
          </a:p>
          <a:p>
            <a:pPr marL="0" lvl="0" indent="0" algn="ctr">
              <a:lnSpc>
                <a:spcPct val="100000"/>
              </a:lnSpc>
              <a:spcBef>
                <a:spcPts val="0"/>
              </a:spcBef>
              <a:buClrTx/>
              <a:buSzTx/>
              <a:buNone/>
            </a:pPr>
            <a:r>
              <a:rPr lang="en-US" b="0" dirty="0">
                <a:solidFill>
                  <a:schemeClr val="tx1"/>
                </a:solidFill>
                <a:latin typeface="+mn-lt"/>
              </a:rPr>
              <a:t>Mixed-signal verification </a:t>
            </a:r>
          </a:p>
          <a:p>
            <a:pPr marL="0" lvl="0" indent="0" algn="ctr">
              <a:lnSpc>
                <a:spcPct val="100000"/>
              </a:lnSpc>
              <a:spcBef>
                <a:spcPts val="0"/>
              </a:spcBef>
              <a:buClrTx/>
              <a:buSzTx/>
              <a:buNone/>
            </a:pPr>
            <a:r>
              <a:rPr lang="en-US" b="0" dirty="0">
                <a:solidFill>
                  <a:schemeClr val="tx1"/>
                </a:solidFill>
                <a:latin typeface="+mn-lt"/>
              </a:rPr>
              <a:t>Power-aware analysis</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Memory models</a:t>
            </a:r>
          </a:p>
          <a:p>
            <a:pPr marL="0" lvl="0" indent="0" algn="ctr">
              <a:lnSpc>
                <a:spcPct val="100000"/>
              </a:lnSpc>
              <a:spcBef>
                <a:spcPts val="0"/>
              </a:spcBef>
              <a:buClrTx/>
              <a:buSzTx/>
              <a:buNone/>
            </a:pPr>
            <a:r>
              <a:rPr lang="en-US" b="0" dirty="0">
                <a:solidFill>
                  <a:schemeClr val="tx1"/>
                </a:solidFill>
                <a:latin typeface="+mn-lt"/>
              </a:rPr>
              <a:t>Equivalence checkers </a:t>
            </a:r>
          </a:p>
          <a:p>
            <a:pPr marL="0" lvl="0" indent="0" algn="ctr">
              <a:lnSpc>
                <a:spcPct val="100000"/>
              </a:lnSpc>
              <a:spcBef>
                <a:spcPts val="0"/>
              </a:spcBef>
              <a:buClrTx/>
              <a:buSzTx/>
              <a:buNone/>
            </a:pPr>
            <a:r>
              <a:rPr lang="en-US" b="0" dirty="0">
                <a:solidFill>
                  <a:schemeClr val="tx1"/>
                </a:solidFill>
                <a:latin typeface="+mn-lt"/>
              </a:rPr>
              <a:t>Gate-level analysis</a:t>
            </a:r>
          </a:p>
          <a:p>
            <a:pPr marL="0" marR="0" lvl="0" indent="0" algn="ctr" defTabSz="914400" eaLnBrk="1" fontAlgn="auto" latinLnBrk="0" hangingPunct="1">
              <a:lnSpc>
                <a:spcPct val="100000"/>
              </a:lnSpc>
              <a:spcBef>
                <a:spcPts val="0"/>
              </a:spcBef>
              <a:spcAft>
                <a:spcPts val="0"/>
              </a:spcAft>
              <a:buClrTx/>
              <a:buSzTx/>
              <a:buFontTx/>
              <a:buNone/>
              <a:tabLst/>
              <a:defRPr/>
            </a:pPr>
            <a:r>
              <a:rPr lang="en-US" b="0" dirty="0">
                <a:solidFill>
                  <a:schemeClr val="tx1"/>
                </a:solidFill>
                <a:latin typeface="+mn-lt"/>
              </a:rPr>
              <a:t>.....</a:t>
            </a:r>
          </a:p>
        </p:txBody>
      </p:sp>
      <p:sp>
        <p:nvSpPr>
          <p:cNvPr id="6" name="Text Placeholder 4"/>
          <p:cNvSpPr txBox="1">
            <a:spLocks/>
          </p:cNvSpPr>
          <p:nvPr/>
        </p:nvSpPr>
        <p:spPr>
          <a:xfrm>
            <a:off x="7251912" y="1823044"/>
            <a:ext cx="3854238" cy="490063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28600" marR="0" lvl="0" indent="-50800" algn="l" rtl="0">
              <a:lnSpc>
                <a:spcPct val="90000"/>
              </a:lnSpc>
              <a:spcBef>
                <a:spcPts val="1000"/>
              </a:spcBef>
              <a:spcAft>
                <a:spcPts val="0"/>
              </a:spcAft>
              <a:buClr>
                <a:schemeClr val="dk1"/>
              </a:buClr>
              <a:buSzPct val="100000"/>
              <a:buFont typeface="Arial"/>
              <a:buChar char="•"/>
              <a:defRPr sz="2800" b="1" i="0" u="none" strike="noStrike" cap="none">
                <a:solidFill>
                  <a:schemeClr val="dk1"/>
                </a:solidFill>
                <a:latin typeface="Nunito"/>
                <a:ea typeface="Nunito"/>
                <a:cs typeface="Nunito"/>
                <a:sym typeface="Nunito"/>
              </a:defRPr>
            </a:lvl1pPr>
            <a:lvl2pPr marL="685800" marR="0" lvl="1" indent="-76200" algn="l" rtl="0">
              <a:lnSpc>
                <a:spcPct val="90000"/>
              </a:lnSpc>
              <a:spcBef>
                <a:spcPts val="500"/>
              </a:spcBef>
              <a:spcAft>
                <a:spcPts val="0"/>
              </a:spcAft>
              <a:buClr>
                <a:schemeClr val="dk1"/>
              </a:buClr>
              <a:buSzPct val="100000"/>
              <a:buFont typeface="Arial"/>
              <a:buChar char="•"/>
              <a:defRPr sz="2400" b="1" i="0" u="none" strike="noStrike" cap="none">
                <a:solidFill>
                  <a:schemeClr val="dk1"/>
                </a:solidFill>
                <a:latin typeface="Nunito"/>
                <a:ea typeface="Nunito"/>
                <a:cs typeface="Nunito"/>
                <a:sym typeface="Nunito"/>
              </a:defRPr>
            </a:lvl2pPr>
            <a:lvl3pPr marL="1143000" marR="0" lvl="2" indent="-101600" algn="l" rtl="0">
              <a:lnSpc>
                <a:spcPct val="90000"/>
              </a:lnSpc>
              <a:spcBef>
                <a:spcPts val="500"/>
              </a:spcBef>
              <a:spcAft>
                <a:spcPts val="0"/>
              </a:spcAft>
              <a:buClr>
                <a:schemeClr val="dk1"/>
              </a:buClr>
              <a:buSzPct val="100000"/>
              <a:buFont typeface="Arial"/>
              <a:buChar char="•"/>
              <a:defRPr sz="2000" b="1" i="0" u="none" strike="noStrike" cap="none">
                <a:solidFill>
                  <a:schemeClr val="dk1"/>
                </a:solidFill>
                <a:latin typeface="Nunito"/>
                <a:ea typeface="Nunito"/>
                <a:cs typeface="Nunito"/>
                <a:sym typeface="Nunito"/>
              </a:defRPr>
            </a:lvl3pPr>
            <a:lvl4pPr marL="1600200" marR="0" lvl="3"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4pPr>
            <a:lvl5pPr marL="2057400" marR="0" lvl="4" indent="-114300" algn="l" rtl="0">
              <a:lnSpc>
                <a:spcPct val="90000"/>
              </a:lnSpc>
              <a:spcBef>
                <a:spcPts val="500"/>
              </a:spcBef>
              <a:spcAft>
                <a:spcPts val="0"/>
              </a:spcAft>
              <a:buClr>
                <a:schemeClr val="dk1"/>
              </a:buClr>
              <a:buSzPct val="100000"/>
              <a:buFont typeface="Arial"/>
              <a:buChar char="•"/>
              <a:defRPr sz="1800" b="1" i="0" u="none" strike="noStrike" cap="none">
                <a:solidFill>
                  <a:schemeClr val="dk1"/>
                </a:solidFill>
                <a:latin typeface="Nunito"/>
                <a:ea typeface="Nunito"/>
                <a:cs typeface="Nunito"/>
                <a:sym typeface="Nunito"/>
              </a:defRPr>
            </a:lvl5pPr>
            <a:lvl6pPr marL="2514600" marR="0" lvl="5"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indent="0" algn="ctr">
              <a:lnSpc>
                <a:spcPct val="100000"/>
              </a:lnSpc>
              <a:spcBef>
                <a:spcPts val="0"/>
              </a:spcBef>
              <a:buClrTx/>
              <a:buSzTx/>
              <a:buFontTx/>
              <a:buNone/>
            </a:pPr>
            <a:r>
              <a:rPr lang="en-US" sz="3200" dirty="0">
                <a:solidFill>
                  <a:srgbClr val="5E92C5"/>
                </a:solidFill>
                <a:latin typeface="+mn-lt"/>
              </a:rPr>
              <a:t>Network engineers</a:t>
            </a:r>
          </a:p>
          <a:p>
            <a:pPr marL="0" indent="0" algn="ctr">
              <a:lnSpc>
                <a:spcPct val="100000"/>
              </a:lnSpc>
              <a:spcBef>
                <a:spcPts val="0"/>
              </a:spcBef>
              <a:buClrTx/>
              <a:buSzTx/>
              <a:buFontTx/>
              <a:buNone/>
            </a:pPr>
            <a:endParaRPr lang="en-US" sz="2400" dirty="0">
              <a:solidFill>
                <a:srgbClr val="5E92C5"/>
              </a:solidFill>
              <a:latin typeface="+mn-lt"/>
            </a:endParaRPr>
          </a:p>
          <a:p>
            <a:pPr marL="0" indent="0" algn="ctr">
              <a:lnSpc>
                <a:spcPct val="100000"/>
              </a:lnSpc>
              <a:spcBef>
                <a:spcPts val="0"/>
              </a:spcBef>
              <a:buClrTx/>
              <a:buSzTx/>
              <a:buFontTx/>
              <a:buNone/>
            </a:pPr>
            <a:r>
              <a:rPr lang="en-US" b="0" dirty="0">
                <a:solidFill>
                  <a:schemeClr val="tx1"/>
                </a:solidFill>
                <a:latin typeface="+mn-lt"/>
              </a:rPr>
              <a:t>ping/traceroute</a:t>
            </a:r>
          </a:p>
          <a:p>
            <a:pPr marL="0" indent="0" algn="ctr">
              <a:lnSpc>
                <a:spcPct val="100000"/>
              </a:lnSpc>
              <a:spcBef>
                <a:spcPts val="0"/>
              </a:spcBef>
              <a:buClrTx/>
              <a:buSzTx/>
              <a:buFontTx/>
              <a:buNone/>
            </a:pPr>
            <a:endParaRPr lang="en-US" sz="3200" dirty="0">
              <a:solidFill>
                <a:schemeClr val="tx1"/>
              </a:solidFill>
              <a:latin typeface="+mn-lt"/>
            </a:endParaRPr>
          </a:p>
        </p:txBody>
      </p:sp>
    </p:spTree>
    <p:custDataLst>
      <p:tags r:id="rId1"/>
    </p:custDataLst>
    <p:extLst>
      <p:ext uri="{BB962C8B-B14F-4D97-AF65-F5344CB8AC3E}">
        <p14:creationId xmlns:p14="http://schemas.microsoft.com/office/powerpoint/2010/main" val="101543342"/>
      </p:ext>
    </p:extLst>
  </p:cSld>
  <p:clrMapOvr>
    <a:masterClrMapping/>
  </p:clrMapOvr>
  <mc:AlternateContent xmlns:mc="http://schemas.openxmlformats.org/markup-compatibility/2006" xmlns:p14="http://schemas.microsoft.com/office/powerpoint/2010/main">
    <mc:Choice Requires="p14">
      <p:transition spd="slow" p14:dur="2000" advTm="31469"/>
    </mc:Choice>
    <mc:Fallback xmlns="">
      <p:transition spd="slow" advTm="314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checkerboard(across)">
                                      <p:cBhvr>
                                        <p:cTn id="7" dur="500"/>
                                        <p:tgtEl>
                                          <p:spTgt spid="5">
                                            <p:txEl>
                                              <p:pRg st="2" end="2"/>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checkerboard(across)">
                                      <p:cBhvr>
                                        <p:cTn id="11" dur="500"/>
                                        <p:tgtEl>
                                          <p:spTgt spid="5">
                                            <p:txEl>
                                              <p:pRg st="3" end="3"/>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checkerboard(across)">
                                      <p:cBhvr>
                                        <p:cTn id="15" dur="500"/>
                                        <p:tgtEl>
                                          <p:spTgt spid="5">
                                            <p:txEl>
                                              <p:pRg st="4" end="4"/>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checkerboard(across)">
                                      <p:cBhvr>
                                        <p:cTn id="19" dur="500"/>
                                        <p:tgtEl>
                                          <p:spTgt spid="5">
                                            <p:txEl>
                                              <p:pRg st="5" end="5"/>
                                            </p:txEl>
                                          </p:spTgt>
                                        </p:tgtEl>
                                      </p:cBhvr>
                                    </p:animEffect>
                                  </p:childTnLst>
                                </p:cTn>
                              </p:par>
                            </p:childTnLst>
                          </p:cTn>
                        </p:par>
                        <p:par>
                          <p:cTn id="20" fill="hold">
                            <p:stCondLst>
                              <p:cond delay="2000"/>
                            </p:stCondLst>
                            <p:childTnLst>
                              <p:par>
                                <p:cTn id="21" presetID="5" presetClass="entr" presetSubtype="10" fill="hold" nodeType="after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checkerboard(across)">
                                      <p:cBhvr>
                                        <p:cTn id="23" dur="500"/>
                                        <p:tgtEl>
                                          <p:spTgt spid="5">
                                            <p:txEl>
                                              <p:pRg st="6" end="6"/>
                                            </p:txEl>
                                          </p:spTgt>
                                        </p:tgtEl>
                                      </p:cBhvr>
                                    </p:animEffect>
                                  </p:childTnLst>
                                </p:cTn>
                              </p:par>
                            </p:childTnLst>
                          </p:cTn>
                        </p:par>
                        <p:par>
                          <p:cTn id="24" fill="hold">
                            <p:stCondLst>
                              <p:cond delay="2500"/>
                            </p:stCondLst>
                            <p:childTnLst>
                              <p:par>
                                <p:cTn id="25" presetID="5" presetClass="entr" presetSubtype="10" fill="hold" nodeType="after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checkerboard(across)">
                                      <p:cBhvr>
                                        <p:cTn id="27" dur="500"/>
                                        <p:tgtEl>
                                          <p:spTgt spid="5">
                                            <p:txEl>
                                              <p:pRg st="7" end="7"/>
                                            </p:txEl>
                                          </p:spTgt>
                                        </p:tgtEl>
                                      </p:cBhvr>
                                    </p:animEffect>
                                  </p:childTnLst>
                                </p:cTn>
                              </p:par>
                            </p:childTnLst>
                          </p:cTn>
                        </p:par>
                        <p:par>
                          <p:cTn id="28" fill="hold">
                            <p:stCondLst>
                              <p:cond delay="3000"/>
                            </p:stCondLst>
                            <p:childTnLst>
                              <p:par>
                                <p:cTn id="29" presetID="5" presetClass="entr" presetSubtype="10" fill="hold" nodeType="after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Effect transition="in" filter="checkerboard(across)">
                                      <p:cBhvr>
                                        <p:cTn id="31" dur="500"/>
                                        <p:tgtEl>
                                          <p:spTgt spid="5">
                                            <p:txEl>
                                              <p:pRg st="8" end="8"/>
                                            </p:txEl>
                                          </p:spTgt>
                                        </p:tgtEl>
                                      </p:cBhvr>
                                    </p:animEffect>
                                  </p:childTnLst>
                                </p:cTn>
                              </p:par>
                            </p:childTnLst>
                          </p:cTn>
                        </p:par>
                        <p:par>
                          <p:cTn id="32" fill="hold">
                            <p:stCondLst>
                              <p:cond delay="3500"/>
                            </p:stCondLst>
                            <p:childTnLst>
                              <p:par>
                                <p:cTn id="33" presetID="5" presetClass="entr" presetSubtype="10" fill="hold" nodeType="after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checkerboard(across)">
                                      <p:cBhvr>
                                        <p:cTn id="35" dur="500"/>
                                        <p:tgtEl>
                                          <p:spTgt spid="5">
                                            <p:txEl>
                                              <p:pRg st="9" end="9"/>
                                            </p:txEl>
                                          </p:spTgt>
                                        </p:tgtEl>
                                      </p:cBhvr>
                                    </p:animEffect>
                                  </p:childTnLst>
                                </p:cTn>
                              </p:par>
                            </p:childTnLst>
                          </p:cTn>
                        </p:par>
                        <p:par>
                          <p:cTn id="36" fill="hold">
                            <p:stCondLst>
                              <p:cond delay="4000"/>
                            </p:stCondLst>
                            <p:childTnLst>
                              <p:par>
                                <p:cTn id="37" presetID="5" presetClass="entr" presetSubtype="10" fill="hold" nodeType="after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39" dur="500"/>
                                        <p:tgtEl>
                                          <p:spTgt spid="5">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9|11.3|10.6|5.9|7.1|14.5"/>
</p:tagLst>
</file>

<file path=ppt/tags/tag10.xml><?xml version="1.0" encoding="utf-8"?>
<p:tagLst xmlns:a="http://schemas.openxmlformats.org/drawingml/2006/main" xmlns:r="http://schemas.openxmlformats.org/officeDocument/2006/relationships" xmlns:p="http://schemas.openxmlformats.org/presentationml/2006/main">
  <p:tag name="TIMING" val="|19.8"/>
</p:tagLst>
</file>

<file path=ppt/tags/tag11.xml><?xml version="1.0" encoding="utf-8"?>
<p:tagLst xmlns:a="http://schemas.openxmlformats.org/drawingml/2006/main" xmlns:r="http://schemas.openxmlformats.org/officeDocument/2006/relationships" xmlns:p="http://schemas.openxmlformats.org/presentationml/2006/main">
  <p:tag name="TIMING" val="|1.2|9.6|4.1"/>
</p:tagLst>
</file>

<file path=ppt/tags/tag12.xml><?xml version="1.0" encoding="utf-8"?>
<p:tagLst xmlns:a="http://schemas.openxmlformats.org/drawingml/2006/main" xmlns:r="http://schemas.openxmlformats.org/officeDocument/2006/relationships" xmlns:p="http://schemas.openxmlformats.org/presentationml/2006/main">
  <p:tag name="TIMING" val="|7.4"/>
</p:tagLst>
</file>

<file path=ppt/tags/tag13.xml><?xml version="1.0" encoding="utf-8"?>
<p:tagLst xmlns:a="http://schemas.openxmlformats.org/drawingml/2006/main" xmlns:r="http://schemas.openxmlformats.org/officeDocument/2006/relationships" xmlns:p="http://schemas.openxmlformats.org/presentationml/2006/main">
  <p:tag name="TIMING" val="|27.7"/>
</p:tagLst>
</file>

<file path=ppt/tags/tag14.xml><?xml version="1.0" encoding="utf-8"?>
<p:tagLst xmlns:a="http://schemas.openxmlformats.org/drawingml/2006/main" xmlns:r="http://schemas.openxmlformats.org/officeDocument/2006/relationships" xmlns:p="http://schemas.openxmlformats.org/presentationml/2006/main">
  <p:tag name="TIMING" val="|25.1"/>
</p:tagLst>
</file>

<file path=ppt/tags/tag15.xml><?xml version="1.0" encoding="utf-8"?>
<p:tagLst xmlns:a="http://schemas.openxmlformats.org/drawingml/2006/main" xmlns:r="http://schemas.openxmlformats.org/officeDocument/2006/relationships" xmlns:p="http://schemas.openxmlformats.org/presentationml/2006/main">
  <p:tag name="TIMING" val="|29.5|15.3|22.6"/>
</p:tagLst>
</file>

<file path=ppt/tags/tag16.xml><?xml version="1.0" encoding="utf-8"?>
<p:tagLst xmlns:a="http://schemas.openxmlformats.org/drawingml/2006/main" xmlns:r="http://schemas.openxmlformats.org/officeDocument/2006/relationships" xmlns:p="http://schemas.openxmlformats.org/presentationml/2006/main">
  <p:tag name="TIMING" val="|34.3|10.1|2.7|5.2|23.5"/>
</p:tagLst>
</file>

<file path=ppt/tags/tag17.xml><?xml version="1.0" encoding="utf-8"?>
<p:tagLst xmlns:a="http://schemas.openxmlformats.org/drawingml/2006/main" xmlns:r="http://schemas.openxmlformats.org/officeDocument/2006/relationships" xmlns:p="http://schemas.openxmlformats.org/presentationml/2006/main">
  <p:tag name="TIMING" val="|34.3|10.1|2.7|5.2|23.5"/>
</p:tagLst>
</file>

<file path=ppt/tags/tag18.xml><?xml version="1.0" encoding="utf-8"?>
<p:tagLst xmlns:a="http://schemas.openxmlformats.org/drawingml/2006/main" xmlns:r="http://schemas.openxmlformats.org/officeDocument/2006/relationships" xmlns:p="http://schemas.openxmlformats.org/presentationml/2006/main">
  <p:tag name="TIMING" val="|29.5|15.3|22.6"/>
</p:tagLst>
</file>

<file path=ppt/tags/tag19.xml><?xml version="1.0" encoding="utf-8"?>
<p:tagLst xmlns:a="http://schemas.openxmlformats.org/drawingml/2006/main" xmlns:r="http://schemas.openxmlformats.org/officeDocument/2006/relationships" xmlns:p="http://schemas.openxmlformats.org/presentationml/2006/main">
  <p:tag name="TIMING" val="|19.4|1.1|5"/>
</p:tagLst>
</file>

<file path=ppt/tags/tag2.xml><?xml version="1.0" encoding="utf-8"?>
<p:tagLst xmlns:a="http://schemas.openxmlformats.org/drawingml/2006/main" xmlns:r="http://schemas.openxmlformats.org/officeDocument/2006/relationships" xmlns:p="http://schemas.openxmlformats.org/presentationml/2006/main">
  <p:tag name="TIMING" val="|35.5"/>
</p:tagLst>
</file>

<file path=ppt/tags/tag20.xml><?xml version="1.0" encoding="utf-8"?>
<p:tagLst xmlns:a="http://schemas.openxmlformats.org/drawingml/2006/main" xmlns:r="http://schemas.openxmlformats.org/officeDocument/2006/relationships" xmlns:p="http://schemas.openxmlformats.org/presentationml/2006/main">
  <p:tag name="TIMING" val="|2.9|14.1|5.7|6.1|10.4"/>
</p:tagLst>
</file>

<file path=ppt/tags/tag21.xml><?xml version="1.0" encoding="utf-8"?>
<p:tagLst xmlns:a="http://schemas.openxmlformats.org/drawingml/2006/main" xmlns:r="http://schemas.openxmlformats.org/officeDocument/2006/relationships" xmlns:p="http://schemas.openxmlformats.org/presentationml/2006/main">
  <p:tag name="TIMING" val="|21.6|17|10.2|31.2"/>
</p:tagLst>
</file>

<file path=ppt/tags/tag22.xml><?xml version="1.0" encoding="utf-8"?>
<p:tagLst xmlns:a="http://schemas.openxmlformats.org/drawingml/2006/main" xmlns:r="http://schemas.openxmlformats.org/officeDocument/2006/relationships" xmlns:p="http://schemas.openxmlformats.org/presentationml/2006/main">
  <p:tag name="TIMING" val="|15.8"/>
</p:tagLst>
</file>

<file path=ppt/tags/tag23.xml><?xml version="1.0" encoding="utf-8"?>
<p:tagLst xmlns:a="http://schemas.openxmlformats.org/drawingml/2006/main" xmlns:r="http://schemas.openxmlformats.org/officeDocument/2006/relationships" xmlns:p="http://schemas.openxmlformats.org/presentationml/2006/main">
  <p:tag name="TIMING" val="|15.8"/>
</p:tagLst>
</file>

<file path=ppt/tags/tag24.xml><?xml version="1.0" encoding="utf-8"?>
<p:tagLst xmlns:a="http://schemas.openxmlformats.org/drawingml/2006/main" xmlns:r="http://schemas.openxmlformats.org/officeDocument/2006/relationships" xmlns:p="http://schemas.openxmlformats.org/presentationml/2006/main">
  <p:tag name="TIMING" val="|9.2|3.7"/>
</p:tagLst>
</file>

<file path=ppt/tags/tag25.xml><?xml version="1.0" encoding="utf-8"?>
<p:tagLst xmlns:a="http://schemas.openxmlformats.org/drawingml/2006/main" xmlns:r="http://schemas.openxmlformats.org/officeDocument/2006/relationships" xmlns:p="http://schemas.openxmlformats.org/presentationml/2006/main">
  <p:tag name="TIMING" val="|6.8|6.5|2|12.9|10.7"/>
</p:tagLst>
</file>

<file path=ppt/tags/tag26.xml><?xml version="1.0" encoding="utf-8"?>
<p:tagLst xmlns:a="http://schemas.openxmlformats.org/drawingml/2006/main" xmlns:r="http://schemas.openxmlformats.org/officeDocument/2006/relationships" xmlns:p="http://schemas.openxmlformats.org/presentationml/2006/main">
  <p:tag name="TIMING" val="|21.6|17|10.2|31.2"/>
</p:tagLst>
</file>

<file path=ppt/tags/tag27.xml><?xml version="1.0" encoding="utf-8"?>
<p:tagLst xmlns:a="http://schemas.openxmlformats.org/drawingml/2006/main" xmlns:r="http://schemas.openxmlformats.org/officeDocument/2006/relationships" xmlns:p="http://schemas.openxmlformats.org/presentationml/2006/main">
  <p:tag name="TIMING" val="|10.1|23.1"/>
</p:tagLst>
</file>

<file path=ppt/tags/tag28.xml><?xml version="1.0" encoding="utf-8"?>
<p:tagLst xmlns:a="http://schemas.openxmlformats.org/drawingml/2006/main" xmlns:r="http://schemas.openxmlformats.org/officeDocument/2006/relationships" xmlns:p="http://schemas.openxmlformats.org/presentationml/2006/main">
  <p:tag name="TIMING" val="|14.9|26.4"/>
</p:tagLst>
</file>

<file path=ppt/tags/tag29.xml><?xml version="1.0" encoding="utf-8"?>
<p:tagLst xmlns:a="http://schemas.openxmlformats.org/drawingml/2006/main" xmlns:r="http://schemas.openxmlformats.org/officeDocument/2006/relationships" xmlns:p="http://schemas.openxmlformats.org/presentationml/2006/main">
  <p:tag name="TIMING" val="|29.5|11.3|25.2|26.7"/>
</p:tagLst>
</file>

<file path=ppt/tags/tag3.xml><?xml version="1.0" encoding="utf-8"?>
<p:tagLst xmlns:a="http://schemas.openxmlformats.org/drawingml/2006/main" xmlns:r="http://schemas.openxmlformats.org/officeDocument/2006/relationships" xmlns:p="http://schemas.openxmlformats.org/presentationml/2006/main">
  <p:tag name="TIMING" val="|4.9|23.6"/>
</p:tagLst>
</file>

<file path=ppt/tags/tag30.xml><?xml version="1.0" encoding="utf-8"?>
<p:tagLst xmlns:a="http://schemas.openxmlformats.org/drawingml/2006/main" xmlns:r="http://schemas.openxmlformats.org/officeDocument/2006/relationships" xmlns:p="http://schemas.openxmlformats.org/presentationml/2006/main">
  <p:tag name="TIMING" val="|16.1"/>
</p:tagLst>
</file>

<file path=ppt/tags/tag31.xml><?xml version="1.0" encoding="utf-8"?>
<p:tagLst xmlns:a="http://schemas.openxmlformats.org/drawingml/2006/main" xmlns:r="http://schemas.openxmlformats.org/officeDocument/2006/relationships" xmlns:p="http://schemas.openxmlformats.org/presentationml/2006/main">
  <p:tag name="TIMING" val="|1|11.4|6"/>
</p:tagLst>
</file>

<file path=ppt/tags/tag4.xml><?xml version="1.0" encoding="utf-8"?>
<p:tagLst xmlns:a="http://schemas.openxmlformats.org/drawingml/2006/main" xmlns:r="http://schemas.openxmlformats.org/officeDocument/2006/relationships" xmlns:p="http://schemas.openxmlformats.org/presentationml/2006/main">
  <p:tag name="TIMING" val="|30.6|22.1|36"/>
</p:tagLst>
</file>

<file path=ppt/tags/tag5.xml><?xml version="1.0" encoding="utf-8"?>
<p:tagLst xmlns:a="http://schemas.openxmlformats.org/drawingml/2006/main" xmlns:r="http://schemas.openxmlformats.org/officeDocument/2006/relationships" xmlns:p="http://schemas.openxmlformats.org/presentationml/2006/main">
  <p:tag name="TIMING" val="|12.5|29.8|5.6|9.5|6.7|5.9|9.1|7.3|12.8"/>
</p:tagLst>
</file>

<file path=ppt/tags/tag6.xml><?xml version="1.0" encoding="utf-8"?>
<p:tagLst xmlns:a="http://schemas.openxmlformats.org/drawingml/2006/main" xmlns:r="http://schemas.openxmlformats.org/officeDocument/2006/relationships" xmlns:p="http://schemas.openxmlformats.org/presentationml/2006/main">
  <p:tag name="TIMING" val="|8.6|9.2"/>
</p:tagLst>
</file>

<file path=ppt/tags/tag7.xml><?xml version="1.0" encoding="utf-8"?>
<p:tagLst xmlns:a="http://schemas.openxmlformats.org/drawingml/2006/main" xmlns:r="http://schemas.openxmlformats.org/officeDocument/2006/relationships" xmlns:p="http://schemas.openxmlformats.org/presentationml/2006/main">
  <p:tag name="TIMING" val="|4.4|6.2|32.1|20.9"/>
</p:tagLst>
</file>

<file path=ppt/tags/tag8.xml><?xml version="1.0" encoding="utf-8"?>
<p:tagLst xmlns:a="http://schemas.openxmlformats.org/drawingml/2006/main" xmlns:r="http://schemas.openxmlformats.org/officeDocument/2006/relationships" xmlns:p="http://schemas.openxmlformats.org/presentationml/2006/main">
  <p:tag name="TIMING" val="|2.2|7|46.6"/>
</p:tagLst>
</file>

<file path=ppt/tags/tag9.xml><?xml version="1.0" encoding="utf-8"?>
<p:tagLst xmlns:a="http://schemas.openxmlformats.org/drawingml/2006/main" xmlns:r="http://schemas.openxmlformats.org/officeDocument/2006/relationships" xmlns:p="http://schemas.openxmlformats.org/presentationml/2006/main">
  <p:tag name="TIMING" val="|20.9|6.9|18.4|11.4|5.1|20|13.5|6.4"/>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flat" cmpd="sng">
          <a:solidFill>
            <a:srgbClr val="7F7F7F"/>
          </a:solidFill>
          <a:prstDash val="dash"/>
          <a:miter/>
          <a:headEnd type="stealth" w="lg" len="lg"/>
          <a:tailEnd type="none" w="med" len="med"/>
        </a:ln>
      </a:spPr>
      <a:bodyPr lIns="91425" tIns="45700" rIns="91425" bIns="45700" anchor="ctr" anchorCtr="0">
        <a:noAutofit/>
      </a:bodyPr>
      <a:lstStyle>
        <a:defPPr algn="ctr">
          <a:defRPr sz="2000">
            <a:latin typeface="Calibri"/>
            <a:ea typeface="Calibri"/>
            <a:cs typeface="Calibri"/>
            <a:sym typeface="Calibri"/>
          </a:defRPr>
        </a:defPPr>
      </a:lstStyle>
    </a:spDef>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38100">
          <a:solidFill>
            <a:srgbClr val="5E92C5"/>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17883</TotalTime>
  <Words>2305</Words>
  <Application>Microsoft Macintosh PowerPoint</Application>
  <PresentationFormat>Widescreen</PresentationFormat>
  <Paragraphs>631</Paragraphs>
  <Slides>44</Slides>
  <Notes>28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Al Bayan Plain</vt:lpstr>
      <vt:lpstr>Arabic Typesetting</vt:lpstr>
      <vt:lpstr>Arial Black</vt:lpstr>
      <vt:lpstr>Calibri</vt:lpstr>
      <vt:lpstr>Courier New</vt:lpstr>
      <vt:lpstr>Gill Sans</vt:lpstr>
      <vt:lpstr>Helvetica</vt:lpstr>
      <vt:lpstr>Helvetica Light</vt:lpstr>
      <vt:lpstr>Lato</vt:lpstr>
      <vt:lpstr>Lato Bold</vt:lpstr>
      <vt:lpstr>Nunito</vt:lpstr>
      <vt:lpstr>Times</vt:lpstr>
      <vt:lpstr>Wingdings</vt:lpstr>
      <vt:lpstr>Arial</vt:lpstr>
      <vt:lpstr>Office Theme</vt:lpstr>
      <vt:lpstr>Office Theme</vt:lpstr>
      <vt:lpstr>Network engineers can uncross their fingers by emulating hardware and software engineers</vt:lpstr>
      <vt:lpstr>Network engineering today: A wide gap between intent and reality</vt:lpstr>
      <vt:lpstr>Network engineering today: A wide gap between intent and reality</vt:lpstr>
      <vt:lpstr>Results of the Intent ↔ reality gap</vt:lpstr>
      <vt:lpstr>Things will only get worse!</vt:lpstr>
      <vt:lpstr>Idea: Tame network complexity by adapting proven approaches from HW and SW engineering</vt:lpstr>
      <vt:lpstr>FORMAL VALIDATION</vt:lpstr>
      <vt:lpstr>Formal validation</vt:lpstr>
      <vt:lpstr>Comparison of validation capabilities</vt:lpstr>
      <vt:lpstr>Network validation landscape</vt:lpstr>
      <vt:lpstr>PowerPoint Presentation</vt:lpstr>
      <vt:lpstr>Control plane validation</vt:lpstr>
      <vt:lpstr>Constraint-based models</vt:lpstr>
      <vt:lpstr>Constraint-based models</vt:lpstr>
      <vt:lpstr>Constraint-based models</vt:lpstr>
      <vt:lpstr>Constraint-based models</vt:lpstr>
      <vt:lpstr>Control plane validation for large networks</vt:lpstr>
      <vt:lpstr>Open problems in network validation</vt:lpstr>
      <vt:lpstr>HIGH-LEVEL INTENT  SPECIFICATION  </vt:lpstr>
      <vt:lpstr>High-level intent specification</vt:lpstr>
      <vt:lpstr>Intent specification landscape</vt:lpstr>
      <vt:lpstr>Hazards of device-level specification</vt:lpstr>
      <vt:lpstr>Hazards of device-level specification</vt:lpstr>
      <vt:lpstr>Intent specification landscape</vt:lpstr>
      <vt:lpstr>Propane: General, network-wide specification</vt:lpstr>
      <vt:lpstr>Propane specification language</vt:lpstr>
      <vt:lpstr>Propane compiler</vt:lpstr>
      <vt:lpstr>Propane compiler:  A simple example</vt:lpstr>
      <vt:lpstr>(1) Policy  Regular IR</vt:lpstr>
      <vt:lpstr>(2) Regular IR  Reverse automata</vt:lpstr>
      <vt:lpstr>(3) Reverse automata  Product graph</vt:lpstr>
      <vt:lpstr>Propane compiler</vt:lpstr>
      <vt:lpstr>Propane on real networks</vt:lpstr>
      <vt:lpstr>Open questions for intent specification</vt:lpstr>
      <vt:lpstr>Control plane models enable intent specification experiments</vt:lpstr>
      <vt:lpstr>DEVELOPMENT  TOOLS</vt:lpstr>
      <vt:lpstr>Development tools</vt:lpstr>
      <vt:lpstr>Comparison of available dev tools</vt:lpstr>
      <vt:lpstr>Control plane models enable dev tools Linting, dead code detection</vt:lpstr>
      <vt:lpstr>Control plane models enable dev tools Unit testing</vt:lpstr>
      <vt:lpstr>Control plane models enable dev tools Continuous integration</vt:lpstr>
      <vt:lpstr>Control plane models enable dev tools Change analysis</vt:lpstr>
      <vt:lpstr>Summary: A new networking engineering workflow</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Ratul Mahajan</cp:lastModifiedBy>
  <cp:revision>388</cp:revision>
  <dcterms:modified xsi:type="dcterms:W3CDTF">2017-10-22T18:41:59Z</dcterms:modified>
</cp:coreProperties>
</file>